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Aptos" panose="020B0004020202020204" pitchFamily="34" charset="0"/>
      <p:regular r:id="rId19"/>
      <p:bold r:id="rId20"/>
      <p:italic r:id="rId21"/>
      <p:boldItalic r:id="rId22"/>
    </p:embeddedFont>
    <p:embeddedFont>
      <p:font typeface="Calibri" panose="020F0502020204030204" pitchFamily="34" charset="0"/>
      <p:regular r:id="rId23"/>
      <p:bold r:id="rId24"/>
      <p:italic r:id="rId25"/>
      <p:boldItalic r:id="rId26"/>
    </p:embeddedFont>
    <p:embeddedFont>
      <p:font typeface="Crimson Pro" panose="020B0604020202020204" charset="0"/>
      <p:regular r:id="rId27"/>
    </p:embeddedFont>
    <p:embeddedFont>
      <p:font typeface="Crimson Pro Bold" panose="020B0604020202020204" charset="0"/>
      <p:regular r:id="rId28"/>
    </p:embeddedFont>
    <p:embeddedFont>
      <p:font typeface="Crimson Pro Bold Italics" panose="020B0604020202020204" charset="0"/>
      <p:regular r:id="rId29"/>
    </p:embeddedFont>
    <p:embeddedFont>
      <p:font typeface="Crimson Pro Heavy" panose="020B0604020202020204"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1272" y="-3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png>
</file>

<file path=ppt/media/image10.png>
</file>

<file path=ppt/media/image11.jpeg>
</file>

<file path=ppt/media/image12.png>
</file>

<file path=ppt/media/image13.svg>
</file>

<file path=ppt/media/image14.png>
</file>

<file path=ppt/media/image15.svg>
</file>

<file path=ppt/media/image16.jpe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70C958-080D-47F8-A21B-9C5D60CCA06D}" type="datetimeFigureOut">
              <a:rPr lang="en-US" smtClean="0"/>
              <a:t>5/5/2024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FFE1D1-D899-4BC9-80C1-3AB7D637309D}" type="slidenum">
              <a:rPr lang="en-US" smtClean="0"/>
              <a:t>‹#›</a:t>
            </a:fld>
            <a:endParaRPr lang="en-US"/>
          </a:p>
        </p:txBody>
      </p:sp>
    </p:spTree>
    <p:extLst>
      <p:ext uri="{BB962C8B-B14F-4D97-AF65-F5344CB8AC3E}">
        <p14:creationId xmlns:p14="http://schemas.microsoft.com/office/powerpoint/2010/main" val="37768071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FFFE1D1-D899-4BC9-80C1-3AB7D637309D}" type="slidenum">
              <a:rPr lang="en-US" smtClean="0"/>
              <a:t>3</a:t>
            </a:fld>
            <a:endParaRPr lang="en-US"/>
          </a:p>
        </p:txBody>
      </p:sp>
    </p:spTree>
    <p:extLst>
      <p:ext uri="{BB962C8B-B14F-4D97-AF65-F5344CB8AC3E}">
        <p14:creationId xmlns:p14="http://schemas.microsoft.com/office/powerpoint/2010/main" val="28168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31.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9.png"/><Relationship Id="rId4" Type="http://schemas.openxmlformats.org/officeDocument/2006/relationships/image" Target="../media/image32.png"/><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7.png"/><Relationship Id="rId7" Type="http://schemas.openxmlformats.org/officeDocument/2006/relationships/image" Target="../media/image37.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36.png"/><Relationship Id="rId4" Type="http://schemas.openxmlformats.org/officeDocument/2006/relationships/image" Target="../media/image28.sv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7.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3.png"/><Relationship Id="rId7"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9.png"/><Relationship Id="rId4" Type="http://schemas.openxmlformats.org/officeDocument/2006/relationships/image" Target="../media/image35.png"/><Relationship Id="rId9" Type="http://schemas.openxmlformats.org/officeDocument/2006/relationships/image" Target="../media/image38.png"/></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3.png"/><Relationship Id="rId7"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9.png"/><Relationship Id="rId4" Type="http://schemas.openxmlformats.org/officeDocument/2006/relationships/image" Target="../media/image35.png"/><Relationship Id="rId9" Type="http://schemas.openxmlformats.org/officeDocument/2006/relationships/image" Target="../media/image39.png"/></Relationships>
</file>

<file path=ppt/slides/_rels/slide15.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5.png"/><Relationship Id="rId7"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9.png"/><Relationship Id="rId4" Type="http://schemas.openxmlformats.org/officeDocument/2006/relationships/image" Target="../media/image32.png"/><Relationship Id="rId9" Type="http://schemas.openxmlformats.org/officeDocument/2006/relationships/image" Target="../media/image34.png"/></Relationships>
</file>

<file path=ppt/slides/_rels/slide16.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4.png"/><Relationship Id="rId7" Type="http://schemas.openxmlformats.org/officeDocument/2006/relationships/image" Target="../media/image37.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6.png"/><Relationship Id="rId11" Type="http://schemas.openxmlformats.org/officeDocument/2006/relationships/image" Target="../media/image8.png"/><Relationship Id="rId5" Type="http://schemas.openxmlformats.org/officeDocument/2006/relationships/image" Target="../media/image31.png"/><Relationship Id="rId10" Type="http://schemas.openxmlformats.org/officeDocument/2006/relationships/image" Target="../media/image10.png"/><Relationship Id="rId4" Type="http://schemas.openxmlformats.org/officeDocument/2006/relationships/image" Target="../media/image25.png"/><Relationship Id="rId9" Type="http://schemas.openxmlformats.org/officeDocument/2006/relationships/image" Target="../media/image9.png"/></Relationships>
</file>

<file path=ppt/slides/_rels/slide2.xml.rels><?xml version="1.0" encoding="UTF-8" standalone="yes"?>
<Relationships xmlns="http://schemas.openxmlformats.org/package/2006/relationships"><Relationship Id="rId8" Type="http://schemas.openxmlformats.org/officeDocument/2006/relationships/image" Target="../media/image17.png"/><Relationship Id="rId13" Type="http://schemas.openxmlformats.org/officeDocument/2006/relationships/image" Target="../media/image22.svg"/><Relationship Id="rId3" Type="http://schemas.openxmlformats.org/officeDocument/2006/relationships/image" Target="../media/image12.png"/><Relationship Id="rId7" Type="http://schemas.openxmlformats.org/officeDocument/2006/relationships/image" Target="../media/image16.jpeg"/><Relationship Id="rId12" Type="http://schemas.openxmlformats.org/officeDocument/2006/relationships/image" Target="../media/image21.png"/><Relationship Id="rId2" Type="http://schemas.openxmlformats.org/officeDocument/2006/relationships/image" Target="../media/image11.jpeg"/><Relationship Id="rId1" Type="http://schemas.openxmlformats.org/officeDocument/2006/relationships/slideLayout" Target="../slideLayouts/slideLayout7.xml"/><Relationship Id="rId6" Type="http://schemas.openxmlformats.org/officeDocument/2006/relationships/image" Target="../media/image15.svg"/><Relationship Id="rId11" Type="http://schemas.openxmlformats.org/officeDocument/2006/relationships/image" Target="../media/image20.svg"/><Relationship Id="rId5" Type="http://schemas.openxmlformats.org/officeDocument/2006/relationships/image" Target="../media/image14.png"/><Relationship Id="rId15" Type="http://schemas.openxmlformats.org/officeDocument/2006/relationships/image" Target="../media/image24.png"/><Relationship Id="rId10" Type="http://schemas.openxmlformats.org/officeDocument/2006/relationships/image" Target="../media/image19.png"/><Relationship Id="rId4" Type="http://schemas.openxmlformats.org/officeDocument/2006/relationships/image" Target="../media/image13.svg"/><Relationship Id="rId9" Type="http://schemas.openxmlformats.org/officeDocument/2006/relationships/image" Target="../media/image18.svg"/><Relationship Id="rId14" Type="http://schemas.openxmlformats.org/officeDocument/2006/relationships/image" Target="../media/image23.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26.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5.png"/><Relationship Id="rId10" Type="http://schemas.openxmlformats.org/officeDocument/2006/relationships/image" Target="../media/image28.svg"/><Relationship Id="rId4" Type="http://schemas.openxmlformats.org/officeDocument/2006/relationships/image" Target="../media/image2.png"/><Relationship Id="rId9"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32.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7.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7.png"/><Relationship Id="rId7"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26.png"/><Relationship Id="rId4" Type="http://schemas.openxmlformats.org/officeDocument/2006/relationships/image" Target="../media/image28.svg"/><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4.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3.png"/><Relationship Id="rId5" Type="http://schemas.openxmlformats.org/officeDocument/2006/relationships/image" Target="../media/image7.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7" Type="http://schemas.openxmlformats.org/officeDocument/2006/relationships/image" Target="../media/image8.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4.png"/><Relationship Id="rId5" Type="http://schemas.openxmlformats.org/officeDocument/2006/relationships/image" Target="../media/image32.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3.png"/><Relationship Id="rId7"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9.png"/><Relationship Id="rId4"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a:p>
        </p:txBody>
      </p:sp>
      <p:sp>
        <p:nvSpPr>
          <p:cNvPr id="3" name="Freeform 3"/>
          <p:cNvSpPr/>
          <p:nvPr/>
        </p:nvSpPr>
        <p:spPr>
          <a:xfrm flipH="1" flipV="1">
            <a:off x="-3253285" y="6899606"/>
            <a:ext cx="16230600" cy="5274945"/>
          </a:xfrm>
          <a:custGeom>
            <a:avLst/>
            <a:gdLst/>
            <a:ahLst/>
            <a:cxnLst/>
            <a:rect l="l" t="t" r="r" b="b"/>
            <a:pathLst>
              <a:path w="16230600" h="5274945">
                <a:moveTo>
                  <a:pt x="16230600" y="5274945"/>
                </a:moveTo>
                <a:lnTo>
                  <a:pt x="0" y="5274945"/>
                </a:lnTo>
                <a:lnTo>
                  <a:pt x="0" y="0"/>
                </a:lnTo>
                <a:lnTo>
                  <a:pt x="16230600" y="0"/>
                </a:lnTo>
                <a:lnTo>
                  <a:pt x="16230600" y="5274945"/>
                </a:lnTo>
                <a:close/>
              </a:path>
            </a:pathLst>
          </a:custGeom>
          <a:blipFill>
            <a:blip r:embed="rId3"/>
            <a:stretch>
              <a:fillRect/>
            </a:stretch>
          </a:blipFill>
        </p:spPr>
        <p:txBody>
          <a:bodyPr/>
          <a:lstStyle/>
          <a:p>
            <a:endParaRPr lang="en-US"/>
          </a:p>
        </p:txBody>
      </p:sp>
      <p:sp>
        <p:nvSpPr>
          <p:cNvPr id="4" name="Freeform 4"/>
          <p:cNvSpPr/>
          <p:nvPr/>
        </p:nvSpPr>
        <p:spPr>
          <a:xfrm rot="-5470414">
            <a:off x="12323254" y="5666014"/>
            <a:ext cx="5071491" cy="8229600"/>
          </a:xfrm>
          <a:custGeom>
            <a:avLst/>
            <a:gdLst/>
            <a:ahLst/>
            <a:cxnLst/>
            <a:rect l="l" t="t" r="r" b="b"/>
            <a:pathLst>
              <a:path w="5071491" h="8229600">
                <a:moveTo>
                  <a:pt x="0" y="0"/>
                </a:moveTo>
                <a:lnTo>
                  <a:pt x="5071492" y="0"/>
                </a:lnTo>
                <a:lnTo>
                  <a:pt x="5071492" y="8229600"/>
                </a:lnTo>
                <a:lnTo>
                  <a:pt x="0" y="8229600"/>
                </a:lnTo>
                <a:lnTo>
                  <a:pt x="0" y="0"/>
                </a:lnTo>
                <a:close/>
              </a:path>
            </a:pathLst>
          </a:custGeom>
          <a:blipFill>
            <a:blip r:embed="rId4"/>
            <a:stretch>
              <a:fillRect/>
            </a:stretch>
          </a:blipFill>
        </p:spPr>
        <p:txBody>
          <a:bodyPr/>
          <a:lstStyle/>
          <a:p>
            <a:endParaRPr lang="en-US"/>
          </a:p>
        </p:txBody>
      </p:sp>
      <p:sp>
        <p:nvSpPr>
          <p:cNvPr id="5" name="Freeform 5"/>
          <p:cNvSpPr/>
          <p:nvPr/>
        </p:nvSpPr>
        <p:spPr>
          <a:xfrm>
            <a:off x="2057400" y="-2619490"/>
            <a:ext cx="16230600" cy="5274945"/>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3"/>
            <a:stretch>
              <a:fillRect/>
            </a:stretch>
          </a:blipFill>
        </p:spPr>
        <p:txBody>
          <a:bodyPr/>
          <a:lstStyle/>
          <a:p>
            <a:endParaRPr lang="en-US"/>
          </a:p>
        </p:txBody>
      </p:sp>
      <p:sp>
        <p:nvSpPr>
          <p:cNvPr id="6" name="Freeform 6"/>
          <p:cNvSpPr/>
          <p:nvPr/>
        </p:nvSpPr>
        <p:spPr>
          <a:xfrm rot="-5470414">
            <a:off x="915026" y="-4114800"/>
            <a:ext cx="5071491" cy="8229600"/>
          </a:xfrm>
          <a:custGeom>
            <a:avLst/>
            <a:gdLst/>
            <a:ahLst/>
            <a:cxnLst/>
            <a:rect l="l" t="t" r="r" b="b"/>
            <a:pathLst>
              <a:path w="5071491" h="8229600">
                <a:moveTo>
                  <a:pt x="0" y="0"/>
                </a:moveTo>
                <a:lnTo>
                  <a:pt x="5071491" y="0"/>
                </a:lnTo>
                <a:lnTo>
                  <a:pt x="5071491" y="8229600"/>
                </a:lnTo>
                <a:lnTo>
                  <a:pt x="0" y="8229600"/>
                </a:lnTo>
                <a:lnTo>
                  <a:pt x="0" y="0"/>
                </a:lnTo>
                <a:close/>
              </a:path>
            </a:pathLst>
          </a:custGeom>
          <a:blipFill>
            <a:blip r:embed="rId4"/>
            <a:stretch>
              <a:fillRect/>
            </a:stretch>
          </a:blipFill>
        </p:spPr>
        <p:txBody>
          <a:bodyPr/>
          <a:lstStyle/>
          <a:p>
            <a:endParaRPr lang="en-US"/>
          </a:p>
        </p:txBody>
      </p:sp>
      <p:sp>
        <p:nvSpPr>
          <p:cNvPr id="7" name="Freeform 7"/>
          <p:cNvSpPr/>
          <p:nvPr/>
        </p:nvSpPr>
        <p:spPr>
          <a:xfrm>
            <a:off x="2346805" y="746225"/>
            <a:ext cx="12831575" cy="8869826"/>
          </a:xfrm>
          <a:custGeom>
            <a:avLst/>
            <a:gdLst/>
            <a:ahLst/>
            <a:cxnLst/>
            <a:rect l="l" t="t" r="r" b="b"/>
            <a:pathLst>
              <a:path w="12831575" h="8869826">
                <a:moveTo>
                  <a:pt x="0" y="0"/>
                </a:moveTo>
                <a:lnTo>
                  <a:pt x="12831575" y="0"/>
                </a:lnTo>
                <a:lnTo>
                  <a:pt x="12831575" y="8869826"/>
                </a:lnTo>
                <a:lnTo>
                  <a:pt x="0" y="8869826"/>
                </a:lnTo>
                <a:lnTo>
                  <a:pt x="0" y="0"/>
                </a:lnTo>
                <a:close/>
              </a:path>
            </a:pathLst>
          </a:custGeom>
          <a:blipFill>
            <a:blip r:embed="rId5"/>
            <a:stretch>
              <a:fillRect/>
            </a:stretch>
          </a:blipFill>
        </p:spPr>
        <p:txBody>
          <a:bodyPr/>
          <a:lstStyle/>
          <a:p>
            <a:endParaRPr lang="en-US"/>
          </a:p>
        </p:txBody>
      </p:sp>
      <p:sp>
        <p:nvSpPr>
          <p:cNvPr id="8" name="Freeform 8"/>
          <p:cNvSpPr/>
          <p:nvPr/>
        </p:nvSpPr>
        <p:spPr>
          <a:xfrm>
            <a:off x="3276193" y="1028700"/>
            <a:ext cx="10972800" cy="8229600"/>
          </a:xfrm>
          <a:custGeom>
            <a:avLst/>
            <a:gdLst/>
            <a:ahLst/>
            <a:cxnLst/>
            <a:rect l="l" t="t" r="r" b="b"/>
            <a:pathLst>
              <a:path w="10972800" h="8229600">
                <a:moveTo>
                  <a:pt x="0" y="0"/>
                </a:moveTo>
                <a:lnTo>
                  <a:pt x="10972800" y="0"/>
                </a:lnTo>
                <a:lnTo>
                  <a:pt x="10972800" y="8229600"/>
                </a:lnTo>
                <a:lnTo>
                  <a:pt x="0" y="8229600"/>
                </a:lnTo>
                <a:lnTo>
                  <a:pt x="0" y="0"/>
                </a:lnTo>
                <a:close/>
              </a:path>
            </a:pathLst>
          </a:custGeom>
          <a:blipFill>
            <a:blip r:embed="rId6"/>
            <a:stretch>
              <a:fillRect/>
            </a:stretch>
          </a:blipFill>
        </p:spPr>
        <p:txBody>
          <a:bodyPr/>
          <a:lstStyle/>
          <a:p>
            <a:endParaRPr lang="en-US"/>
          </a:p>
        </p:txBody>
      </p:sp>
      <p:sp>
        <p:nvSpPr>
          <p:cNvPr id="9" name="Freeform 9"/>
          <p:cNvSpPr/>
          <p:nvPr/>
        </p:nvSpPr>
        <p:spPr>
          <a:xfrm>
            <a:off x="2912942" y="1028700"/>
            <a:ext cx="11086494" cy="8508378"/>
          </a:xfrm>
          <a:custGeom>
            <a:avLst/>
            <a:gdLst/>
            <a:ahLst/>
            <a:cxnLst/>
            <a:rect l="l" t="t" r="r" b="b"/>
            <a:pathLst>
              <a:path w="11086494" h="8508378">
                <a:moveTo>
                  <a:pt x="0" y="0"/>
                </a:moveTo>
                <a:lnTo>
                  <a:pt x="11086494" y="0"/>
                </a:lnTo>
                <a:lnTo>
                  <a:pt x="11086494" y="8508378"/>
                </a:lnTo>
                <a:lnTo>
                  <a:pt x="0" y="8508378"/>
                </a:lnTo>
                <a:lnTo>
                  <a:pt x="0" y="0"/>
                </a:lnTo>
                <a:close/>
              </a:path>
            </a:pathLst>
          </a:custGeom>
          <a:blipFill>
            <a:blip r:embed="rId7"/>
            <a:stretch>
              <a:fillRect r="-9440"/>
            </a:stretch>
          </a:blipFill>
        </p:spPr>
        <p:txBody>
          <a:bodyPr/>
          <a:lstStyle/>
          <a:p>
            <a:endParaRPr lang="en-US"/>
          </a:p>
        </p:txBody>
      </p:sp>
      <p:sp>
        <p:nvSpPr>
          <p:cNvPr id="10" name="Freeform 10"/>
          <p:cNvSpPr/>
          <p:nvPr/>
        </p:nvSpPr>
        <p:spPr>
          <a:xfrm>
            <a:off x="-1882521" y="2057400"/>
            <a:ext cx="3765042" cy="8229600"/>
          </a:xfrm>
          <a:custGeom>
            <a:avLst/>
            <a:gdLst/>
            <a:ahLst/>
            <a:cxnLst/>
            <a:rect l="l" t="t" r="r" b="b"/>
            <a:pathLst>
              <a:path w="3765042" h="8229600">
                <a:moveTo>
                  <a:pt x="0" y="0"/>
                </a:moveTo>
                <a:lnTo>
                  <a:pt x="3765042" y="0"/>
                </a:lnTo>
                <a:lnTo>
                  <a:pt x="3765042" y="8229600"/>
                </a:lnTo>
                <a:lnTo>
                  <a:pt x="0" y="8229600"/>
                </a:lnTo>
                <a:lnTo>
                  <a:pt x="0" y="0"/>
                </a:lnTo>
                <a:close/>
              </a:path>
            </a:pathLst>
          </a:custGeom>
          <a:blipFill>
            <a:blip r:embed="rId8"/>
            <a:stretch>
              <a:fillRect/>
            </a:stretch>
          </a:blipFill>
        </p:spPr>
        <p:txBody>
          <a:bodyPr/>
          <a:lstStyle/>
          <a:p>
            <a:endParaRPr lang="en-US"/>
          </a:p>
        </p:txBody>
      </p:sp>
      <p:sp>
        <p:nvSpPr>
          <p:cNvPr id="11" name="Freeform 11"/>
          <p:cNvSpPr/>
          <p:nvPr/>
        </p:nvSpPr>
        <p:spPr>
          <a:xfrm rot="-1522611">
            <a:off x="13971911" y="-3086100"/>
            <a:ext cx="3765042" cy="8229600"/>
          </a:xfrm>
          <a:custGeom>
            <a:avLst/>
            <a:gdLst/>
            <a:ahLst/>
            <a:cxnLst/>
            <a:rect l="l" t="t" r="r" b="b"/>
            <a:pathLst>
              <a:path w="3765042" h="8229600">
                <a:moveTo>
                  <a:pt x="0" y="0"/>
                </a:moveTo>
                <a:lnTo>
                  <a:pt x="3765042" y="0"/>
                </a:lnTo>
                <a:lnTo>
                  <a:pt x="3765042" y="8229600"/>
                </a:lnTo>
                <a:lnTo>
                  <a:pt x="0" y="8229600"/>
                </a:lnTo>
                <a:lnTo>
                  <a:pt x="0" y="0"/>
                </a:lnTo>
                <a:close/>
              </a:path>
            </a:pathLst>
          </a:custGeom>
          <a:blipFill>
            <a:blip r:embed="rId8"/>
            <a:stretch>
              <a:fillRect/>
            </a:stretch>
          </a:blipFill>
        </p:spPr>
        <p:txBody>
          <a:bodyPr/>
          <a:lstStyle/>
          <a:p>
            <a:endParaRPr lang="en-US"/>
          </a:p>
        </p:txBody>
      </p:sp>
      <p:sp>
        <p:nvSpPr>
          <p:cNvPr id="12" name="Freeform 12"/>
          <p:cNvSpPr/>
          <p:nvPr/>
        </p:nvSpPr>
        <p:spPr>
          <a:xfrm rot="-7340381">
            <a:off x="15287069" y="-1422447"/>
            <a:ext cx="3982552" cy="5240200"/>
          </a:xfrm>
          <a:custGeom>
            <a:avLst/>
            <a:gdLst/>
            <a:ahLst/>
            <a:cxnLst/>
            <a:rect l="l" t="t" r="r" b="b"/>
            <a:pathLst>
              <a:path w="3982552" h="5240200">
                <a:moveTo>
                  <a:pt x="0" y="0"/>
                </a:moveTo>
                <a:lnTo>
                  <a:pt x="3982552" y="0"/>
                </a:lnTo>
                <a:lnTo>
                  <a:pt x="3982552" y="5240200"/>
                </a:lnTo>
                <a:lnTo>
                  <a:pt x="0" y="5240200"/>
                </a:lnTo>
                <a:lnTo>
                  <a:pt x="0" y="0"/>
                </a:lnTo>
                <a:close/>
              </a:path>
            </a:pathLst>
          </a:custGeom>
          <a:blipFill>
            <a:blip r:embed="rId9"/>
            <a:stretch>
              <a:fillRect/>
            </a:stretch>
          </a:blipFill>
        </p:spPr>
        <p:txBody>
          <a:bodyPr/>
          <a:lstStyle/>
          <a:p>
            <a:endParaRPr lang="en-US"/>
          </a:p>
        </p:txBody>
      </p:sp>
      <p:sp>
        <p:nvSpPr>
          <p:cNvPr id="13" name="Freeform 13"/>
          <p:cNvSpPr/>
          <p:nvPr/>
        </p:nvSpPr>
        <p:spPr>
          <a:xfrm rot="1189732">
            <a:off x="-448741" y="7016055"/>
            <a:ext cx="2954881" cy="3888002"/>
          </a:xfrm>
          <a:custGeom>
            <a:avLst/>
            <a:gdLst/>
            <a:ahLst/>
            <a:cxnLst/>
            <a:rect l="l" t="t" r="r" b="b"/>
            <a:pathLst>
              <a:path w="2954881" h="3888002">
                <a:moveTo>
                  <a:pt x="0" y="0"/>
                </a:moveTo>
                <a:lnTo>
                  <a:pt x="2954882" y="0"/>
                </a:lnTo>
                <a:lnTo>
                  <a:pt x="2954882" y="3888001"/>
                </a:lnTo>
                <a:lnTo>
                  <a:pt x="0" y="3888001"/>
                </a:lnTo>
                <a:lnTo>
                  <a:pt x="0" y="0"/>
                </a:lnTo>
                <a:close/>
              </a:path>
            </a:pathLst>
          </a:custGeom>
          <a:blipFill>
            <a:blip r:embed="rId9"/>
            <a:stretch>
              <a:fillRect/>
            </a:stretch>
          </a:blipFill>
        </p:spPr>
        <p:txBody>
          <a:bodyPr/>
          <a:lstStyle/>
          <a:p>
            <a:endParaRPr lang="en-US"/>
          </a:p>
        </p:txBody>
      </p:sp>
      <p:sp>
        <p:nvSpPr>
          <p:cNvPr id="14" name="Freeform 14"/>
          <p:cNvSpPr/>
          <p:nvPr/>
        </p:nvSpPr>
        <p:spPr>
          <a:xfrm rot="279369">
            <a:off x="12579521" y="5291207"/>
            <a:ext cx="2881653" cy="4176308"/>
          </a:xfrm>
          <a:custGeom>
            <a:avLst/>
            <a:gdLst/>
            <a:ahLst/>
            <a:cxnLst/>
            <a:rect l="l" t="t" r="r" b="b"/>
            <a:pathLst>
              <a:path w="2881653" h="4176308">
                <a:moveTo>
                  <a:pt x="0" y="0"/>
                </a:moveTo>
                <a:lnTo>
                  <a:pt x="2881653" y="0"/>
                </a:lnTo>
                <a:lnTo>
                  <a:pt x="2881653" y="4176309"/>
                </a:lnTo>
                <a:lnTo>
                  <a:pt x="0" y="4176309"/>
                </a:lnTo>
                <a:lnTo>
                  <a:pt x="0" y="0"/>
                </a:lnTo>
                <a:close/>
              </a:path>
            </a:pathLst>
          </a:custGeom>
          <a:blipFill>
            <a:blip r:embed="rId10"/>
            <a:stretch>
              <a:fillRect/>
            </a:stretch>
          </a:blipFill>
        </p:spPr>
        <p:txBody>
          <a:bodyPr/>
          <a:lstStyle/>
          <a:p>
            <a:endParaRPr lang="en-US"/>
          </a:p>
        </p:txBody>
      </p:sp>
      <p:sp>
        <p:nvSpPr>
          <p:cNvPr id="15" name="Freeform 15"/>
          <p:cNvSpPr/>
          <p:nvPr/>
        </p:nvSpPr>
        <p:spPr>
          <a:xfrm rot="-1325078">
            <a:off x="13064145" y="7611296"/>
            <a:ext cx="1912406" cy="1878938"/>
          </a:xfrm>
          <a:custGeom>
            <a:avLst/>
            <a:gdLst/>
            <a:ahLst/>
            <a:cxnLst/>
            <a:rect l="l" t="t" r="r" b="b"/>
            <a:pathLst>
              <a:path w="1912406" h="1878938">
                <a:moveTo>
                  <a:pt x="0" y="0"/>
                </a:moveTo>
                <a:lnTo>
                  <a:pt x="1912405" y="0"/>
                </a:lnTo>
                <a:lnTo>
                  <a:pt x="1912405" y="1878938"/>
                </a:lnTo>
                <a:lnTo>
                  <a:pt x="0" y="1878938"/>
                </a:lnTo>
                <a:lnTo>
                  <a:pt x="0" y="0"/>
                </a:lnTo>
                <a:close/>
              </a:path>
            </a:pathLst>
          </a:custGeom>
          <a:blipFill>
            <a:blip r:embed="rId11"/>
            <a:stretch>
              <a:fillRect/>
            </a:stretch>
          </a:blipFill>
        </p:spPr>
        <p:txBody>
          <a:bodyPr/>
          <a:lstStyle/>
          <a:p>
            <a:endParaRPr lang="en-US"/>
          </a:p>
        </p:txBody>
      </p:sp>
      <p:sp>
        <p:nvSpPr>
          <p:cNvPr id="16" name="TextBox 16"/>
          <p:cNvSpPr txBox="1"/>
          <p:nvPr/>
        </p:nvSpPr>
        <p:spPr>
          <a:xfrm rot="-381083">
            <a:off x="4386263" y="3295570"/>
            <a:ext cx="9319812" cy="3379839"/>
          </a:xfrm>
          <a:prstGeom prst="rect">
            <a:avLst/>
          </a:prstGeom>
        </p:spPr>
        <p:txBody>
          <a:bodyPr lIns="0" tIns="0" rIns="0" bIns="0" rtlCol="0" anchor="t">
            <a:spAutoFit/>
          </a:bodyPr>
          <a:lstStyle/>
          <a:p>
            <a:pPr algn="ctr">
              <a:lnSpc>
                <a:spcPts val="12714"/>
              </a:lnSpc>
            </a:pPr>
            <a:r>
              <a:rPr lang="en-US" sz="14286">
                <a:solidFill>
                  <a:srgbClr val="FFFFFF"/>
                </a:solidFill>
                <a:latin typeface="Crimson Pro Heavy"/>
              </a:rPr>
              <a:t>LẬP TRÌNH JAVA</a:t>
            </a:r>
          </a:p>
        </p:txBody>
      </p:sp>
      <p:sp>
        <p:nvSpPr>
          <p:cNvPr id="17" name="TextBox 17"/>
          <p:cNvSpPr txBox="1"/>
          <p:nvPr/>
        </p:nvSpPr>
        <p:spPr>
          <a:xfrm rot="-381083">
            <a:off x="4534850" y="3288715"/>
            <a:ext cx="9026176" cy="3406784"/>
          </a:xfrm>
          <a:prstGeom prst="rect">
            <a:avLst/>
          </a:prstGeom>
        </p:spPr>
        <p:txBody>
          <a:bodyPr lIns="0" tIns="0" rIns="0" bIns="0" rtlCol="0" anchor="t">
            <a:spAutoFit/>
          </a:bodyPr>
          <a:lstStyle/>
          <a:p>
            <a:pPr algn="ctr">
              <a:lnSpc>
                <a:spcPts val="12847"/>
              </a:lnSpc>
            </a:pPr>
            <a:r>
              <a:rPr lang="en-US" sz="14435">
                <a:solidFill>
                  <a:srgbClr val="5E4840"/>
                </a:solidFill>
                <a:latin typeface="Crimson Pro Bold"/>
              </a:rPr>
              <a:t>LẬP TRÌNH JAVA</a:t>
            </a:r>
          </a:p>
        </p:txBody>
      </p:sp>
      <p:sp>
        <p:nvSpPr>
          <p:cNvPr id="18" name="TextBox 18"/>
          <p:cNvSpPr txBox="1"/>
          <p:nvPr/>
        </p:nvSpPr>
        <p:spPr>
          <a:xfrm rot="-482619">
            <a:off x="4092298" y="6720017"/>
            <a:ext cx="9854324" cy="1243231"/>
          </a:xfrm>
          <a:prstGeom prst="rect">
            <a:avLst/>
          </a:prstGeom>
        </p:spPr>
        <p:txBody>
          <a:bodyPr lIns="0" tIns="0" rIns="0" bIns="0" rtlCol="0" anchor="t">
            <a:spAutoFit/>
          </a:bodyPr>
          <a:lstStyle/>
          <a:p>
            <a:pPr algn="ctr">
              <a:lnSpc>
                <a:spcPts val="4975"/>
              </a:lnSpc>
            </a:pPr>
            <a:r>
              <a:rPr lang="en-US" sz="3553" dirty="0" err="1">
                <a:solidFill>
                  <a:srgbClr val="4B3030"/>
                </a:solidFill>
                <a:latin typeface="Crimson Pro Bold"/>
              </a:rPr>
              <a:t>Giảng</a:t>
            </a:r>
            <a:r>
              <a:rPr lang="en-US" sz="3553" dirty="0">
                <a:solidFill>
                  <a:srgbClr val="4B3030"/>
                </a:solidFill>
                <a:latin typeface="Crimson Pro Bold"/>
              </a:rPr>
              <a:t> </a:t>
            </a:r>
            <a:r>
              <a:rPr lang="en-US" sz="3553" dirty="0" err="1">
                <a:solidFill>
                  <a:srgbClr val="4B3030"/>
                </a:solidFill>
                <a:latin typeface="Crimson Pro Bold"/>
              </a:rPr>
              <a:t>viên</a:t>
            </a:r>
            <a:r>
              <a:rPr lang="en-US" sz="3553" dirty="0">
                <a:solidFill>
                  <a:srgbClr val="4B3030"/>
                </a:solidFill>
                <a:latin typeface="Crimson Pro Bold"/>
              </a:rPr>
              <a:t> </a:t>
            </a:r>
            <a:r>
              <a:rPr lang="en-US" sz="3553" dirty="0" err="1">
                <a:solidFill>
                  <a:srgbClr val="4B3030"/>
                </a:solidFill>
                <a:latin typeface="Crimson Pro Bold"/>
              </a:rPr>
              <a:t>hướng</a:t>
            </a:r>
            <a:r>
              <a:rPr lang="en-US" sz="3553" dirty="0">
                <a:solidFill>
                  <a:srgbClr val="4B3030"/>
                </a:solidFill>
                <a:latin typeface="Crimson Pro Bold"/>
              </a:rPr>
              <a:t> </a:t>
            </a:r>
            <a:r>
              <a:rPr lang="en-US" sz="3553" dirty="0" err="1">
                <a:solidFill>
                  <a:srgbClr val="4B3030"/>
                </a:solidFill>
                <a:latin typeface="Crimson Pro Bold"/>
              </a:rPr>
              <a:t>dẫn</a:t>
            </a:r>
            <a:r>
              <a:rPr lang="en-US" sz="3553" dirty="0">
                <a:solidFill>
                  <a:srgbClr val="4B3030"/>
                </a:solidFill>
                <a:latin typeface="Crimson Pro Bold"/>
              </a:rPr>
              <a:t>: </a:t>
            </a:r>
            <a:r>
              <a:rPr lang="en-US" sz="3553" dirty="0" err="1">
                <a:solidFill>
                  <a:srgbClr val="4B3030"/>
                </a:solidFill>
                <a:latin typeface="Crimson Pro Bold"/>
              </a:rPr>
              <a:t>Nguyễn</a:t>
            </a:r>
            <a:r>
              <a:rPr lang="en-US" sz="3553" dirty="0">
                <a:solidFill>
                  <a:srgbClr val="4B3030"/>
                </a:solidFill>
                <a:latin typeface="Crimson Pro Bold"/>
              </a:rPr>
              <a:t> Thái </a:t>
            </a:r>
            <a:r>
              <a:rPr lang="en-US" sz="3553" dirty="0" err="1">
                <a:solidFill>
                  <a:srgbClr val="4B3030"/>
                </a:solidFill>
                <a:latin typeface="Crimson Pro Bold"/>
              </a:rPr>
              <a:t>Cường</a:t>
            </a:r>
            <a:endParaRPr lang="en-US" sz="3553" dirty="0">
              <a:solidFill>
                <a:srgbClr val="4B3030"/>
              </a:solidFill>
              <a:latin typeface="Crimson Pro Bold"/>
            </a:endParaRPr>
          </a:p>
          <a:p>
            <a:pPr algn="ctr">
              <a:lnSpc>
                <a:spcPts val="4975"/>
              </a:lnSpc>
            </a:pPr>
            <a:r>
              <a:rPr lang="en-US" sz="3553" dirty="0">
                <a:solidFill>
                  <a:srgbClr val="4B3030"/>
                </a:solidFill>
                <a:latin typeface="Crimson Pro Bold"/>
              </a:rPr>
              <a:t>Khoa: </a:t>
            </a:r>
            <a:r>
              <a:rPr lang="en-US" sz="3553" dirty="0" err="1">
                <a:solidFill>
                  <a:srgbClr val="4B3030"/>
                </a:solidFill>
                <a:latin typeface="Crimson Pro Bold"/>
              </a:rPr>
              <a:t>Công</a:t>
            </a:r>
            <a:r>
              <a:rPr lang="en-US" sz="3553" dirty="0">
                <a:solidFill>
                  <a:srgbClr val="4B3030"/>
                </a:solidFill>
                <a:latin typeface="Crimson Pro Bold"/>
              </a:rPr>
              <a:t> </a:t>
            </a:r>
            <a:r>
              <a:rPr lang="en-US" sz="3553" dirty="0" err="1">
                <a:solidFill>
                  <a:srgbClr val="4B3030"/>
                </a:solidFill>
                <a:latin typeface="Crimson Pro Bold"/>
              </a:rPr>
              <a:t>nghệ</a:t>
            </a:r>
            <a:r>
              <a:rPr lang="en-US" sz="3553" dirty="0">
                <a:solidFill>
                  <a:srgbClr val="4B3030"/>
                </a:solidFill>
                <a:latin typeface="Crimson Pro Bold"/>
              </a:rPr>
              <a:t> </a:t>
            </a:r>
            <a:r>
              <a:rPr lang="en-US" sz="3553" dirty="0" err="1">
                <a:solidFill>
                  <a:srgbClr val="4B3030"/>
                </a:solidFill>
                <a:latin typeface="Crimson Pro Bold"/>
              </a:rPr>
              <a:t>thông</a:t>
            </a:r>
            <a:r>
              <a:rPr lang="en-US" sz="3553" dirty="0">
                <a:solidFill>
                  <a:srgbClr val="4B3030"/>
                </a:solidFill>
                <a:latin typeface="Crimson Pro Bold"/>
              </a:rPr>
              <a:t> tin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a:off x="-2358930" y="-288812"/>
            <a:ext cx="13276964" cy="11993707"/>
          </a:xfrm>
          <a:custGeom>
            <a:avLst/>
            <a:gdLst/>
            <a:ahLst/>
            <a:cxnLst/>
            <a:rect l="l" t="t" r="r" b="b"/>
            <a:pathLst>
              <a:path w="13276964" h="11993707">
                <a:moveTo>
                  <a:pt x="0" y="0"/>
                </a:moveTo>
                <a:lnTo>
                  <a:pt x="13276964" y="0"/>
                </a:lnTo>
                <a:lnTo>
                  <a:pt x="13276964" y="11993707"/>
                </a:lnTo>
                <a:lnTo>
                  <a:pt x="0" y="11993707"/>
                </a:lnTo>
                <a:lnTo>
                  <a:pt x="0" y="0"/>
                </a:lnTo>
                <a:close/>
              </a:path>
            </a:pathLst>
          </a:custGeom>
          <a:blipFill>
            <a:blip r:embed="rId3"/>
            <a:stretch>
              <a:fillRect t="-13895" b="-13895"/>
            </a:stretch>
          </a:blipFill>
        </p:spPr>
        <p:txBody>
          <a:bodyPr/>
          <a:lstStyle/>
          <a:p>
            <a:endParaRPr lang="en-US"/>
          </a:p>
        </p:txBody>
      </p:sp>
      <p:sp>
        <p:nvSpPr>
          <p:cNvPr id="4" name="Freeform 4"/>
          <p:cNvSpPr/>
          <p:nvPr/>
        </p:nvSpPr>
        <p:spPr>
          <a:xfrm>
            <a:off x="161465" y="0"/>
            <a:ext cx="10524248" cy="13093932"/>
          </a:xfrm>
          <a:custGeom>
            <a:avLst/>
            <a:gdLst/>
            <a:ahLst/>
            <a:cxnLst/>
            <a:rect l="l" t="t" r="r" b="b"/>
            <a:pathLst>
              <a:path w="10524248" h="13093932">
                <a:moveTo>
                  <a:pt x="0" y="0"/>
                </a:moveTo>
                <a:lnTo>
                  <a:pt x="10524248" y="0"/>
                </a:lnTo>
                <a:lnTo>
                  <a:pt x="10524248" y="13093932"/>
                </a:lnTo>
                <a:lnTo>
                  <a:pt x="0" y="13093932"/>
                </a:lnTo>
                <a:lnTo>
                  <a:pt x="0" y="0"/>
                </a:lnTo>
                <a:close/>
              </a:path>
            </a:pathLst>
          </a:custGeom>
          <a:blipFill>
            <a:blip r:embed="rId4"/>
            <a:stretch>
              <a:fillRect/>
            </a:stretch>
          </a:blipFill>
        </p:spPr>
        <p:txBody>
          <a:bodyPr/>
          <a:lstStyle/>
          <a:p>
            <a:endParaRPr lang="en-US"/>
          </a:p>
        </p:txBody>
      </p:sp>
      <p:sp>
        <p:nvSpPr>
          <p:cNvPr id="5" name="Freeform 5"/>
          <p:cNvSpPr/>
          <p:nvPr/>
        </p:nvSpPr>
        <p:spPr>
          <a:xfrm rot="-4077357">
            <a:off x="7939232" y="-251040"/>
            <a:ext cx="3503746" cy="5077893"/>
          </a:xfrm>
          <a:custGeom>
            <a:avLst/>
            <a:gdLst/>
            <a:ahLst/>
            <a:cxnLst/>
            <a:rect l="l" t="t" r="r" b="b"/>
            <a:pathLst>
              <a:path w="3503746" h="5077893">
                <a:moveTo>
                  <a:pt x="0" y="0"/>
                </a:moveTo>
                <a:lnTo>
                  <a:pt x="3503746" y="0"/>
                </a:lnTo>
                <a:lnTo>
                  <a:pt x="3503746" y="5077894"/>
                </a:lnTo>
                <a:lnTo>
                  <a:pt x="0" y="5077894"/>
                </a:lnTo>
                <a:lnTo>
                  <a:pt x="0" y="0"/>
                </a:lnTo>
                <a:close/>
              </a:path>
            </a:pathLst>
          </a:custGeom>
          <a:blipFill>
            <a:blip r:embed="rId5"/>
            <a:stretch>
              <a:fillRect/>
            </a:stretch>
          </a:blipFill>
        </p:spPr>
        <p:txBody>
          <a:bodyPr/>
          <a:lstStyle/>
          <a:p>
            <a:endParaRPr lang="en-US"/>
          </a:p>
        </p:txBody>
      </p:sp>
      <p:sp>
        <p:nvSpPr>
          <p:cNvPr id="6" name="Freeform 6"/>
          <p:cNvSpPr/>
          <p:nvPr/>
        </p:nvSpPr>
        <p:spPr>
          <a:xfrm rot="-128213">
            <a:off x="10441845" y="-237145"/>
            <a:ext cx="10138043" cy="2217697"/>
          </a:xfrm>
          <a:custGeom>
            <a:avLst/>
            <a:gdLst/>
            <a:ahLst/>
            <a:cxnLst/>
            <a:rect l="l" t="t" r="r" b="b"/>
            <a:pathLst>
              <a:path w="10138043" h="2217697">
                <a:moveTo>
                  <a:pt x="0" y="0"/>
                </a:moveTo>
                <a:lnTo>
                  <a:pt x="10138044" y="0"/>
                </a:lnTo>
                <a:lnTo>
                  <a:pt x="10138044" y="2217697"/>
                </a:lnTo>
                <a:lnTo>
                  <a:pt x="0" y="2217697"/>
                </a:lnTo>
                <a:lnTo>
                  <a:pt x="0" y="0"/>
                </a:lnTo>
                <a:close/>
              </a:path>
            </a:pathLst>
          </a:custGeom>
          <a:blipFill>
            <a:blip r:embed="rId6"/>
            <a:stretch>
              <a:fillRect/>
            </a:stretch>
          </a:blipFill>
        </p:spPr>
        <p:txBody>
          <a:bodyPr/>
          <a:lstStyle/>
          <a:p>
            <a:endParaRPr lang="en-US"/>
          </a:p>
        </p:txBody>
      </p:sp>
      <p:sp>
        <p:nvSpPr>
          <p:cNvPr id="7" name="Freeform 7"/>
          <p:cNvSpPr/>
          <p:nvPr/>
        </p:nvSpPr>
        <p:spPr>
          <a:xfrm>
            <a:off x="9661475" y="790880"/>
            <a:ext cx="8115300" cy="2755821"/>
          </a:xfrm>
          <a:custGeom>
            <a:avLst/>
            <a:gdLst/>
            <a:ahLst/>
            <a:cxnLst/>
            <a:rect l="l" t="t" r="r" b="b"/>
            <a:pathLst>
              <a:path w="8115300" h="2755821">
                <a:moveTo>
                  <a:pt x="0" y="0"/>
                </a:moveTo>
                <a:lnTo>
                  <a:pt x="8115300" y="0"/>
                </a:lnTo>
                <a:lnTo>
                  <a:pt x="8115300" y="2755820"/>
                </a:lnTo>
                <a:lnTo>
                  <a:pt x="0" y="2755820"/>
                </a:lnTo>
                <a:lnTo>
                  <a:pt x="0" y="0"/>
                </a:lnTo>
                <a:close/>
              </a:path>
            </a:pathLst>
          </a:custGeom>
          <a:blipFill>
            <a:blip r:embed="rId7"/>
            <a:stretch>
              <a:fillRect/>
            </a:stretch>
          </a:blipFill>
        </p:spPr>
        <p:txBody>
          <a:bodyPr/>
          <a:lstStyle/>
          <a:p>
            <a:endParaRPr lang="en-US"/>
          </a:p>
        </p:txBody>
      </p:sp>
      <p:sp>
        <p:nvSpPr>
          <p:cNvPr id="8" name="Freeform 8"/>
          <p:cNvSpPr/>
          <p:nvPr/>
        </p:nvSpPr>
        <p:spPr>
          <a:xfrm rot="1827760">
            <a:off x="8318432" y="836375"/>
            <a:ext cx="1955936" cy="2155302"/>
          </a:xfrm>
          <a:custGeom>
            <a:avLst/>
            <a:gdLst/>
            <a:ahLst/>
            <a:cxnLst/>
            <a:rect l="l" t="t" r="r" b="b"/>
            <a:pathLst>
              <a:path w="1955936" h="2155302">
                <a:moveTo>
                  <a:pt x="0" y="0"/>
                </a:moveTo>
                <a:lnTo>
                  <a:pt x="1955936" y="0"/>
                </a:lnTo>
                <a:lnTo>
                  <a:pt x="1955936" y="2155302"/>
                </a:lnTo>
                <a:lnTo>
                  <a:pt x="0" y="2155302"/>
                </a:lnTo>
                <a:lnTo>
                  <a:pt x="0" y="0"/>
                </a:lnTo>
                <a:close/>
              </a:path>
            </a:pathLst>
          </a:custGeom>
          <a:blipFill>
            <a:blip r:embed="rId8"/>
            <a:stretch>
              <a:fillRect/>
            </a:stretch>
          </a:blipFill>
        </p:spPr>
        <p:txBody>
          <a:bodyPr/>
          <a:lstStyle/>
          <a:p>
            <a:endParaRPr lang="en-US"/>
          </a:p>
        </p:txBody>
      </p:sp>
      <p:sp>
        <p:nvSpPr>
          <p:cNvPr id="9" name="Freeform 9"/>
          <p:cNvSpPr/>
          <p:nvPr/>
        </p:nvSpPr>
        <p:spPr>
          <a:xfrm rot="-637884">
            <a:off x="14030220" y="4849087"/>
            <a:ext cx="4815004" cy="6339007"/>
          </a:xfrm>
          <a:custGeom>
            <a:avLst/>
            <a:gdLst/>
            <a:ahLst/>
            <a:cxnLst/>
            <a:rect l="l" t="t" r="r" b="b"/>
            <a:pathLst>
              <a:path w="4815004" h="6339007">
                <a:moveTo>
                  <a:pt x="0" y="0"/>
                </a:moveTo>
                <a:lnTo>
                  <a:pt x="4815004" y="0"/>
                </a:lnTo>
                <a:lnTo>
                  <a:pt x="4815004" y="6339007"/>
                </a:lnTo>
                <a:lnTo>
                  <a:pt x="0" y="6339007"/>
                </a:lnTo>
                <a:lnTo>
                  <a:pt x="0" y="0"/>
                </a:lnTo>
                <a:close/>
              </a:path>
            </a:pathLst>
          </a:custGeom>
          <a:blipFill>
            <a:blip r:embed="rId9"/>
            <a:stretch>
              <a:fillRect/>
            </a:stretch>
          </a:blipFill>
        </p:spPr>
        <p:txBody>
          <a:bodyPr/>
          <a:lstStyle/>
          <a:p>
            <a:endParaRPr lang="en-US"/>
          </a:p>
        </p:txBody>
      </p:sp>
      <p:sp>
        <p:nvSpPr>
          <p:cNvPr id="10" name="TextBox 10"/>
          <p:cNvSpPr txBox="1"/>
          <p:nvPr/>
        </p:nvSpPr>
        <p:spPr>
          <a:xfrm>
            <a:off x="10685713" y="1776801"/>
            <a:ext cx="6094583" cy="1031629"/>
          </a:xfrm>
          <a:prstGeom prst="rect">
            <a:avLst/>
          </a:prstGeom>
        </p:spPr>
        <p:txBody>
          <a:bodyPr lIns="0" tIns="0" rIns="0" bIns="0" rtlCol="0" anchor="t">
            <a:spAutoFit/>
          </a:bodyPr>
          <a:lstStyle/>
          <a:p>
            <a:pPr algn="ctr">
              <a:lnSpc>
                <a:spcPts val="7475"/>
              </a:lnSpc>
            </a:pPr>
            <a:r>
              <a:rPr lang="en-US" sz="8399">
                <a:solidFill>
                  <a:srgbClr val="5E4840"/>
                </a:solidFill>
                <a:latin typeface="Crimson Pro Heavy"/>
              </a:rPr>
              <a:t>NỘI DUNG</a:t>
            </a:r>
          </a:p>
        </p:txBody>
      </p:sp>
      <p:sp>
        <p:nvSpPr>
          <p:cNvPr id="11" name="TextBox 11"/>
          <p:cNvSpPr txBox="1"/>
          <p:nvPr/>
        </p:nvSpPr>
        <p:spPr>
          <a:xfrm rot="-343070">
            <a:off x="1961171" y="3631334"/>
            <a:ext cx="7087337" cy="5424562"/>
          </a:xfrm>
          <a:prstGeom prst="rect">
            <a:avLst/>
          </a:prstGeom>
        </p:spPr>
        <p:txBody>
          <a:bodyPr lIns="0" tIns="0" rIns="0" bIns="0" rtlCol="0" anchor="t">
            <a:spAutoFit/>
          </a:bodyPr>
          <a:lstStyle/>
          <a:p>
            <a:pPr algn="just">
              <a:lnSpc>
                <a:spcPts val="4679"/>
              </a:lnSpc>
            </a:pPr>
            <a:r>
              <a:rPr lang="en-US" sz="3999" dirty="0">
                <a:solidFill>
                  <a:srgbClr val="5E4840"/>
                </a:solidFill>
                <a:latin typeface="Crimson Pro"/>
              </a:rPr>
              <a:t> </a:t>
            </a:r>
            <a:r>
              <a:rPr lang="en-US" sz="3999" dirty="0" err="1">
                <a:solidFill>
                  <a:srgbClr val="5E4840"/>
                </a:solidFill>
                <a:latin typeface="Crimson Pro"/>
              </a:rPr>
              <a:t>Phân</a:t>
            </a:r>
            <a:r>
              <a:rPr lang="en-US" sz="3999" dirty="0">
                <a:solidFill>
                  <a:srgbClr val="5E4840"/>
                </a:solidFill>
                <a:latin typeface="Crimson Pro"/>
              </a:rPr>
              <a:t> </a:t>
            </a:r>
            <a:r>
              <a:rPr lang="en-US" sz="3999" dirty="0" err="1">
                <a:solidFill>
                  <a:srgbClr val="5E4840"/>
                </a:solidFill>
                <a:latin typeface="Crimson Pro"/>
              </a:rPr>
              <a:t>tích</a:t>
            </a:r>
            <a:r>
              <a:rPr lang="en-US" sz="3999" dirty="0">
                <a:solidFill>
                  <a:srgbClr val="5E4840"/>
                </a:solidFill>
                <a:latin typeface="Crimson Pro"/>
              </a:rPr>
              <a:t>, </a:t>
            </a:r>
            <a:r>
              <a:rPr lang="en-US" sz="3999" dirty="0" err="1">
                <a:solidFill>
                  <a:srgbClr val="5E4840"/>
                </a:solidFill>
                <a:latin typeface="Crimson Pro"/>
              </a:rPr>
              <a:t>đặc</a:t>
            </a:r>
            <a:r>
              <a:rPr lang="en-US" sz="3999" dirty="0">
                <a:solidFill>
                  <a:srgbClr val="5E4840"/>
                </a:solidFill>
                <a:latin typeface="Crimson Pro"/>
              </a:rPr>
              <a:t> </a:t>
            </a:r>
            <a:r>
              <a:rPr lang="en-US" sz="3999" dirty="0" err="1">
                <a:solidFill>
                  <a:srgbClr val="5E4840"/>
                </a:solidFill>
                <a:latin typeface="Crimson Pro"/>
              </a:rPr>
              <a:t>tả</a:t>
            </a:r>
            <a:r>
              <a:rPr lang="en-US" sz="3999" dirty="0">
                <a:solidFill>
                  <a:srgbClr val="5E4840"/>
                </a:solidFill>
                <a:latin typeface="Crimson Pro"/>
              </a:rPr>
              <a:t> </a:t>
            </a:r>
            <a:r>
              <a:rPr lang="en-US" sz="3999" dirty="0" err="1">
                <a:solidFill>
                  <a:srgbClr val="5E4840"/>
                </a:solidFill>
                <a:latin typeface="Crimson Pro"/>
              </a:rPr>
              <a:t>hệ</a:t>
            </a:r>
            <a:r>
              <a:rPr lang="en-US" sz="3999" dirty="0">
                <a:solidFill>
                  <a:srgbClr val="5E4840"/>
                </a:solidFill>
                <a:latin typeface="Crimson Pro"/>
              </a:rPr>
              <a:t> </a:t>
            </a:r>
            <a:r>
              <a:rPr lang="en-US" sz="3999" dirty="0" err="1">
                <a:solidFill>
                  <a:srgbClr val="5E4840"/>
                </a:solidFill>
                <a:latin typeface="Crimson Pro"/>
              </a:rPr>
              <a:t>thống</a:t>
            </a:r>
            <a:r>
              <a:rPr lang="en-US" sz="3999" dirty="0">
                <a:solidFill>
                  <a:srgbClr val="5E4840"/>
                </a:solidFill>
                <a:latin typeface="Crimson Pro"/>
              </a:rPr>
              <a:t>: </a:t>
            </a:r>
          </a:p>
          <a:p>
            <a:pPr algn="just">
              <a:lnSpc>
                <a:spcPts val="4679"/>
              </a:lnSpc>
            </a:pPr>
            <a:r>
              <a:rPr lang="en-US" sz="3999" dirty="0">
                <a:solidFill>
                  <a:srgbClr val="5E4840"/>
                </a:solidFill>
                <a:latin typeface="Crimson Pro"/>
              </a:rPr>
              <a:t>    + Use Case </a:t>
            </a:r>
            <a:r>
              <a:rPr lang="en-US" sz="3999" dirty="0" err="1">
                <a:solidFill>
                  <a:srgbClr val="5E4840"/>
                </a:solidFill>
                <a:latin typeface="Crimson Pro"/>
              </a:rPr>
              <a:t>Đăng</a:t>
            </a:r>
            <a:r>
              <a:rPr lang="en-US" sz="3999" dirty="0">
                <a:solidFill>
                  <a:srgbClr val="5E4840"/>
                </a:solidFill>
                <a:latin typeface="Crimson Pro"/>
              </a:rPr>
              <a:t> </a:t>
            </a:r>
            <a:r>
              <a:rPr lang="en-US" sz="3999" dirty="0" err="1">
                <a:solidFill>
                  <a:srgbClr val="5E4840"/>
                </a:solidFill>
                <a:latin typeface="Crimson Pro"/>
              </a:rPr>
              <a:t>Nhập</a:t>
            </a:r>
            <a:r>
              <a:rPr lang="en-US" sz="3999" dirty="0">
                <a:solidFill>
                  <a:srgbClr val="5E4840"/>
                </a:solidFill>
                <a:latin typeface="Crimson Pro"/>
              </a:rPr>
              <a:t>.</a:t>
            </a:r>
          </a:p>
          <a:p>
            <a:pPr algn="just">
              <a:lnSpc>
                <a:spcPts val="4679"/>
              </a:lnSpc>
            </a:pPr>
            <a:r>
              <a:rPr lang="en-US" sz="3999" dirty="0">
                <a:solidFill>
                  <a:srgbClr val="5E4840"/>
                </a:solidFill>
                <a:latin typeface="Crimson Pro"/>
              </a:rPr>
              <a:t>  </a:t>
            </a:r>
            <a:r>
              <a:rPr lang="vi-VN" sz="3999" dirty="0">
                <a:solidFill>
                  <a:srgbClr val="5E4840"/>
                </a:solidFill>
                <a:latin typeface="Crimson Pro"/>
              </a:rPr>
              <a:t>  </a:t>
            </a:r>
            <a:r>
              <a:rPr lang="en-US" sz="3999" dirty="0">
                <a:solidFill>
                  <a:srgbClr val="5E4840"/>
                </a:solidFill>
                <a:latin typeface="Crimson Pro"/>
              </a:rPr>
              <a:t>+ Use Case </a:t>
            </a:r>
            <a:r>
              <a:rPr lang="en-US" sz="3999" dirty="0" err="1">
                <a:solidFill>
                  <a:srgbClr val="5E4840"/>
                </a:solidFill>
                <a:latin typeface="Crimson Pro"/>
              </a:rPr>
              <a:t>Xem</a:t>
            </a:r>
            <a:r>
              <a:rPr lang="en-US" sz="3999" dirty="0">
                <a:solidFill>
                  <a:srgbClr val="5E4840"/>
                </a:solidFill>
                <a:latin typeface="Crimson Pro"/>
              </a:rPr>
              <a:t> </a:t>
            </a:r>
            <a:r>
              <a:rPr lang="en-US" sz="3999" dirty="0" err="1">
                <a:solidFill>
                  <a:srgbClr val="5E4840"/>
                </a:solidFill>
                <a:latin typeface="Crimson Pro"/>
              </a:rPr>
              <a:t>thống</a:t>
            </a:r>
            <a:r>
              <a:rPr lang="en-US" sz="3999" dirty="0">
                <a:solidFill>
                  <a:srgbClr val="5E4840"/>
                </a:solidFill>
                <a:latin typeface="Crimson Pro"/>
              </a:rPr>
              <a:t> </a:t>
            </a:r>
            <a:r>
              <a:rPr lang="en-US" sz="3999" dirty="0" err="1">
                <a:solidFill>
                  <a:srgbClr val="5E4840"/>
                </a:solidFill>
                <a:latin typeface="Crimson Pro"/>
              </a:rPr>
              <a:t>kê</a:t>
            </a:r>
            <a:r>
              <a:rPr lang="en-US" sz="3999" dirty="0">
                <a:solidFill>
                  <a:srgbClr val="5E4840"/>
                </a:solidFill>
                <a:latin typeface="Crimson Pro"/>
              </a:rPr>
              <a:t> </a:t>
            </a:r>
            <a:r>
              <a:rPr lang="en-US" sz="3999" dirty="0" err="1">
                <a:solidFill>
                  <a:srgbClr val="5E4840"/>
                </a:solidFill>
                <a:latin typeface="Crimson Pro"/>
              </a:rPr>
              <a:t>lương</a:t>
            </a:r>
            <a:r>
              <a:rPr lang="en-US" sz="3999" dirty="0">
                <a:solidFill>
                  <a:srgbClr val="5E4840"/>
                </a:solidFill>
                <a:latin typeface="Crimson Pro"/>
              </a:rPr>
              <a:t>        </a:t>
            </a:r>
            <a:r>
              <a:rPr lang="en-US" sz="3999" dirty="0" err="1">
                <a:solidFill>
                  <a:srgbClr val="5E4840"/>
                </a:solidFill>
                <a:latin typeface="Crimson Pro"/>
              </a:rPr>
              <a:t>của</a:t>
            </a:r>
            <a:r>
              <a:rPr lang="en-US" sz="3999" dirty="0">
                <a:solidFill>
                  <a:srgbClr val="5E4840"/>
                </a:solidFill>
                <a:latin typeface="Crimson Pro"/>
              </a:rPr>
              <a:t> </a:t>
            </a:r>
            <a:r>
              <a:rPr lang="en-US" sz="3999" dirty="0" err="1">
                <a:solidFill>
                  <a:srgbClr val="5E4840"/>
                </a:solidFill>
                <a:latin typeface="Crimson Pro"/>
              </a:rPr>
              <a:t>cả</a:t>
            </a:r>
            <a:r>
              <a:rPr lang="en-US" sz="3999" dirty="0">
                <a:solidFill>
                  <a:srgbClr val="5E4840"/>
                </a:solidFill>
                <a:latin typeface="Crimson Pro"/>
              </a:rPr>
              <a:t> </a:t>
            </a:r>
            <a:r>
              <a:rPr lang="en-US" sz="3999" dirty="0" err="1">
                <a:solidFill>
                  <a:srgbClr val="5E4840"/>
                </a:solidFill>
                <a:latin typeface="Crimson Pro"/>
              </a:rPr>
              <a:t>công</a:t>
            </a:r>
            <a:r>
              <a:rPr lang="en-US" sz="3999" dirty="0">
                <a:solidFill>
                  <a:srgbClr val="5E4840"/>
                </a:solidFill>
                <a:latin typeface="Crimson Pro"/>
              </a:rPr>
              <a:t> ty.</a:t>
            </a:r>
          </a:p>
          <a:p>
            <a:pPr algn="just">
              <a:lnSpc>
                <a:spcPts val="4679"/>
              </a:lnSpc>
            </a:pPr>
            <a:r>
              <a:rPr lang="en-US" sz="3999" dirty="0">
                <a:solidFill>
                  <a:srgbClr val="5E4840"/>
                </a:solidFill>
                <a:latin typeface="Crimson Pro"/>
              </a:rPr>
              <a:t>   </a:t>
            </a:r>
            <a:r>
              <a:rPr lang="vi-VN" sz="3999" dirty="0">
                <a:solidFill>
                  <a:srgbClr val="5E4840"/>
                </a:solidFill>
                <a:latin typeface="Crimson Pro"/>
              </a:rPr>
              <a:t> </a:t>
            </a:r>
            <a:r>
              <a:rPr lang="en-US" sz="3999" dirty="0">
                <a:solidFill>
                  <a:srgbClr val="5E4840"/>
                </a:solidFill>
                <a:latin typeface="Crimson Pro"/>
              </a:rPr>
              <a:t>+ Use Case </a:t>
            </a:r>
            <a:r>
              <a:rPr lang="en-US" sz="3999" dirty="0" err="1">
                <a:solidFill>
                  <a:srgbClr val="5E4840"/>
                </a:solidFill>
                <a:latin typeface="Crimson Pro"/>
              </a:rPr>
              <a:t>Bảo</a:t>
            </a:r>
            <a:r>
              <a:rPr lang="en-US" sz="3999" dirty="0">
                <a:solidFill>
                  <a:srgbClr val="5E4840"/>
                </a:solidFill>
                <a:latin typeface="Crimson Pro"/>
              </a:rPr>
              <a:t> </a:t>
            </a:r>
            <a:r>
              <a:rPr lang="en-US" sz="3999" dirty="0" err="1">
                <a:solidFill>
                  <a:srgbClr val="5E4840"/>
                </a:solidFill>
                <a:latin typeface="Crimson Pro"/>
              </a:rPr>
              <a:t>trì</a:t>
            </a:r>
            <a:r>
              <a:rPr lang="en-US" sz="3999" dirty="0">
                <a:solidFill>
                  <a:srgbClr val="5E4840"/>
                </a:solidFill>
                <a:latin typeface="Crimson Pro"/>
              </a:rPr>
              <a:t> </a:t>
            </a:r>
            <a:r>
              <a:rPr lang="en-US" sz="3999" dirty="0" err="1">
                <a:solidFill>
                  <a:srgbClr val="5E4840"/>
                </a:solidFill>
                <a:latin typeface="Crimson Pro"/>
              </a:rPr>
              <a:t>thông</a:t>
            </a:r>
            <a:r>
              <a:rPr lang="en-US" sz="3999" dirty="0">
                <a:solidFill>
                  <a:srgbClr val="5E4840"/>
                </a:solidFill>
                <a:latin typeface="Crimson Pro"/>
              </a:rPr>
              <a:t> tin </a:t>
            </a:r>
            <a:r>
              <a:rPr lang="en-US" sz="3999" dirty="0" err="1">
                <a:solidFill>
                  <a:srgbClr val="5E4840"/>
                </a:solidFill>
                <a:latin typeface="Crimson Pro"/>
              </a:rPr>
              <a:t>Nhân</a:t>
            </a:r>
            <a:r>
              <a:rPr lang="en-US" sz="3999" dirty="0">
                <a:solidFill>
                  <a:srgbClr val="5E4840"/>
                </a:solidFill>
                <a:latin typeface="Crimson Pro"/>
              </a:rPr>
              <a:t> Viên.</a:t>
            </a:r>
          </a:p>
          <a:p>
            <a:pPr algn="just">
              <a:lnSpc>
                <a:spcPts val="4679"/>
              </a:lnSpc>
            </a:pPr>
            <a:r>
              <a:rPr lang="en-US" sz="3999" dirty="0">
                <a:solidFill>
                  <a:srgbClr val="5E4840"/>
                </a:solidFill>
                <a:latin typeface="Crimson Pro"/>
              </a:rPr>
              <a:t>  </a:t>
            </a:r>
            <a:r>
              <a:rPr lang="vi-VN" sz="3999" dirty="0">
                <a:solidFill>
                  <a:srgbClr val="5E4840"/>
                </a:solidFill>
                <a:latin typeface="Crimson Pro"/>
              </a:rPr>
              <a:t>  </a:t>
            </a:r>
            <a:r>
              <a:rPr lang="en-US" sz="3999" dirty="0">
                <a:solidFill>
                  <a:srgbClr val="5E4840"/>
                </a:solidFill>
                <a:latin typeface="Crimson Pro"/>
              </a:rPr>
              <a:t>+ Use Case </a:t>
            </a:r>
            <a:r>
              <a:rPr lang="en-US" sz="3999" dirty="0" err="1">
                <a:solidFill>
                  <a:srgbClr val="5E4840"/>
                </a:solidFill>
                <a:latin typeface="Crimson Pro"/>
              </a:rPr>
              <a:t>Xem</a:t>
            </a:r>
            <a:r>
              <a:rPr lang="en-US" sz="3999" dirty="0">
                <a:solidFill>
                  <a:srgbClr val="5E4840"/>
                </a:solidFill>
                <a:latin typeface="Crimson Pro"/>
              </a:rPr>
              <a:t> Chi </a:t>
            </a:r>
            <a:r>
              <a:rPr lang="en-US" sz="3999" dirty="0" err="1">
                <a:solidFill>
                  <a:srgbClr val="5E4840"/>
                </a:solidFill>
                <a:latin typeface="Crimson Pro"/>
              </a:rPr>
              <a:t>Tiết</a:t>
            </a:r>
            <a:r>
              <a:rPr lang="en-US" sz="3999" dirty="0">
                <a:solidFill>
                  <a:srgbClr val="5E4840"/>
                </a:solidFill>
                <a:latin typeface="Crimson Pro"/>
              </a:rPr>
              <a:t> </a:t>
            </a:r>
            <a:r>
              <a:rPr lang="en-US" sz="3999" dirty="0" err="1">
                <a:solidFill>
                  <a:srgbClr val="5E4840"/>
                </a:solidFill>
                <a:latin typeface="Crimson Pro"/>
              </a:rPr>
              <a:t>Lương</a:t>
            </a:r>
            <a:r>
              <a:rPr lang="en-US" sz="3999" dirty="0">
                <a:solidFill>
                  <a:srgbClr val="5E4840"/>
                </a:solidFill>
                <a:latin typeface="Crimson Pro"/>
              </a:rPr>
              <a:t> </a:t>
            </a:r>
            <a:r>
              <a:rPr lang="en-US" sz="3999" dirty="0" err="1">
                <a:solidFill>
                  <a:srgbClr val="5E4840"/>
                </a:solidFill>
                <a:latin typeface="Crimson Pro"/>
              </a:rPr>
              <a:t>Cá</a:t>
            </a:r>
            <a:r>
              <a:rPr lang="en-US" sz="3999" dirty="0">
                <a:solidFill>
                  <a:srgbClr val="5E4840"/>
                </a:solidFill>
                <a:latin typeface="Crimson Pro"/>
              </a:rPr>
              <a:t> </a:t>
            </a:r>
            <a:r>
              <a:rPr lang="en-US" sz="3999" dirty="0" err="1">
                <a:solidFill>
                  <a:srgbClr val="5E4840"/>
                </a:solidFill>
                <a:latin typeface="Crimson Pro"/>
              </a:rPr>
              <a:t>Nhân</a:t>
            </a:r>
            <a:r>
              <a:rPr lang="en-US" sz="3999" dirty="0">
                <a:solidFill>
                  <a:srgbClr val="5E4840"/>
                </a:solidFill>
                <a:latin typeface="Crimson Pro"/>
              </a:rPr>
              <a:t>.</a:t>
            </a:r>
          </a:p>
          <a:p>
            <a:pPr algn="just">
              <a:lnSpc>
                <a:spcPts val="4679"/>
              </a:lnSpc>
            </a:pPr>
            <a:r>
              <a:rPr lang="en-US" sz="3999" dirty="0">
                <a:solidFill>
                  <a:srgbClr val="5E4840"/>
                </a:solidFill>
                <a:latin typeface="Crimson Pro"/>
              </a:rPr>
              <a:t>    </a:t>
            </a:r>
            <a:r>
              <a:rPr lang="vi-VN" sz="3999" dirty="0">
                <a:solidFill>
                  <a:srgbClr val="5E4840"/>
                </a:solidFill>
                <a:latin typeface="Crimson Pro"/>
              </a:rPr>
              <a:t> </a:t>
            </a:r>
            <a:r>
              <a:rPr lang="en-US" sz="3999" dirty="0">
                <a:solidFill>
                  <a:srgbClr val="5E4840"/>
                </a:solidFill>
                <a:latin typeface="Crimson Pro"/>
              </a:rPr>
              <a:t>+ …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a:off x="3472127" y="470741"/>
            <a:ext cx="11343746" cy="2639999"/>
          </a:xfrm>
          <a:custGeom>
            <a:avLst/>
            <a:gdLst/>
            <a:ahLst/>
            <a:cxnLst/>
            <a:rect l="l" t="t" r="r" b="b"/>
            <a:pathLst>
              <a:path w="11343746" h="2639999">
                <a:moveTo>
                  <a:pt x="0" y="0"/>
                </a:moveTo>
                <a:lnTo>
                  <a:pt x="11343746" y="0"/>
                </a:lnTo>
                <a:lnTo>
                  <a:pt x="11343746" y="2639999"/>
                </a:lnTo>
                <a:lnTo>
                  <a:pt x="0" y="263999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rot="-2185391">
            <a:off x="15923387" y="-1982571"/>
            <a:ext cx="2763774" cy="8229600"/>
          </a:xfrm>
          <a:custGeom>
            <a:avLst/>
            <a:gdLst/>
            <a:ahLst/>
            <a:cxnLst/>
            <a:rect l="l" t="t" r="r" b="b"/>
            <a:pathLst>
              <a:path w="2763774" h="8229600">
                <a:moveTo>
                  <a:pt x="0" y="0"/>
                </a:moveTo>
                <a:lnTo>
                  <a:pt x="2763774" y="0"/>
                </a:lnTo>
                <a:lnTo>
                  <a:pt x="2763774" y="8229600"/>
                </a:lnTo>
                <a:lnTo>
                  <a:pt x="0" y="8229600"/>
                </a:lnTo>
                <a:lnTo>
                  <a:pt x="0" y="0"/>
                </a:lnTo>
                <a:close/>
              </a:path>
            </a:pathLst>
          </a:custGeom>
          <a:blipFill>
            <a:blip r:embed="rId5"/>
            <a:stretch>
              <a:fillRect/>
            </a:stretch>
          </a:blipFill>
        </p:spPr>
        <p:txBody>
          <a:bodyPr/>
          <a:lstStyle/>
          <a:p>
            <a:endParaRPr lang="en-US"/>
          </a:p>
        </p:txBody>
      </p:sp>
      <p:sp>
        <p:nvSpPr>
          <p:cNvPr id="5" name="Freeform 5"/>
          <p:cNvSpPr/>
          <p:nvPr/>
        </p:nvSpPr>
        <p:spPr>
          <a:xfrm rot="-5400000">
            <a:off x="9637415" y="2242294"/>
            <a:ext cx="6305931" cy="8042824"/>
          </a:xfrm>
          <a:custGeom>
            <a:avLst/>
            <a:gdLst/>
            <a:ahLst/>
            <a:cxnLst/>
            <a:rect l="l" t="t" r="r" b="b"/>
            <a:pathLst>
              <a:path w="6305931" h="8042824">
                <a:moveTo>
                  <a:pt x="0" y="0"/>
                </a:moveTo>
                <a:lnTo>
                  <a:pt x="6305931" y="0"/>
                </a:lnTo>
                <a:lnTo>
                  <a:pt x="6305931" y="8042824"/>
                </a:lnTo>
                <a:lnTo>
                  <a:pt x="0" y="8042824"/>
                </a:lnTo>
                <a:lnTo>
                  <a:pt x="0" y="0"/>
                </a:lnTo>
                <a:close/>
              </a:path>
            </a:pathLst>
          </a:custGeom>
          <a:blipFill>
            <a:blip r:embed="rId6"/>
            <a:stretch>
              <a:fillRect t="-2322"/>
            </a:stretch>
          </a:blipFill>
        </p:spPr>
        <p:txBody>
          <a:bodyPr/>
          <a:lstStyle/>
          <a:p>
            <a:endParaRPr lang="en-US"/>
          </a:p>
        </p:txBody>
      </p:sp>
      <p:sp>
        <p:nvSpPr>
          <p:cNvPr id="6" name="Freeform 6"/>
          <p:cNvSpPr/>
          <p:nvPr/>
        </p:nvSpPr>
        <p:spPr>
          <a:xfrm rot="-2185391">
            <a:off x="928595" y="4720603"/>
            <a:ext cx="2763774" cy="8229600"/>
          </a:xfrm>
          <a:custGeom>
            <a:avLst/>
            <a:gdLst/>
            <a:ahLst/>
            <a:cxnLst/>
            <a:rect l="l" t="t" r="r" b="b"/>
            <a:pathLst>
              <a:path w="2763774" h="8229600">
                <a:moveTo>
                  <a:pt x="0" y="0"/>
                </a:moveTo>
                <a:lnTo>
                  <a:pt x="2763774" y="0"/>
                </a:lnTo>
                <a:lnTo>
                  <a:pt x="2763774" y="8229600"/>
                </a:lnTo>
                <a:lnTo>
                  <a:pt x="0" y="8229600"/>
                </a:lnTo>
                <a:lnTo>
                  <a:pt x="0" y="0"/>
                </a:lnTo>
                <a:close/>
              </a:path>
            </a:pathLst>
          </a:custGeom>
          <a:blipFill>
            <a:blip r:embed="rId5"/>
            <a:stretch>
              <a:fillRect/>
            </a:stretch>
          </a:blipFill>
        </p:spPr>
        <p:txBody>
          <a:bodyPr/>
          <a:lstStyle/>
          <a:p>
            <a:endParaRPr lang="en-US"/>
          </a:p>
        </p:txBody>
      </p:sp>
      <p:sp>
        <p:nvSpPr>
          <p:cNvPr id="7" name="Freeform 7"/>
          <p:cNvSpPr/>
          <p:nvPr/>
        </p:nvSpPr>
        <p:spPr>
          <a:xfrm rot="-5400000" flipV="1">
            <a:off x="2344654" y="2242294"/>
            <a:ext cx="6305931" cy="8042824"/>
          </a:xfrm>
          <a:custGeom>
            <a:avLst/>
            <a:gdLst/>
            <a:ahLst/>
            <a:cxnLst/>
            <a:rect l="l" t="t" r="r" b="b"/>
            <a:pathLst>
              <a:path w="6305931" h="8042824">
                <a:moveTo>
                  <a:pt x="0" y="8042824"/>
                </a:moveTo>
                <a:lnTo>
                  <a:pt x="6305931" y="8042824"/>
                </a:lnTo>
                <a:lnTo>
                  <a:pt x="6305931" y="0"/>
                </a:lnTo>
                <a:lnTo>
                  <a:pt x="0" y="0"/>
                </a:lnTo>
                <a:lnTo>
                  <a:pt x="0" y="8042824"/>
                </a:lnTo>
                <a:close/>
              </a:path>
            </a:pathLst>
          </a:custGeom>
          <a:blipFill>
            <a:blip r:embed="rId6"/>
            <a:stretch>
              <a:fillRect t="-2322"/>
            </a:stretch>
          </a:blipFill>
        </p:spPr>
        <p:txBody>
          <a:bodyPr/>
          <a:lstStyle/>
          <a:p>
            <a:endParaRPr lang="en-US"/>
          </a:p>
        </p:txBody>
      </p:sp>
      <p:sp>
        <p:nvSpPr>
          <p:cNvPr id="8" name="Freeform 8"/>
          <p:cNvSpPr/>
          <p:nvPr/>
        </p:nvSpPr>
        <p:spPr>
          <a:xfrm rot="6411058">
            <a:off x="-1235670" y="-1507319"/>
            <a:ext cx="4391456" cy="4533116"/>
          </a:xfrm>
          <a:custGeom>
            <a:avLst/>
            <a:gdLst/>
            <a:ahLst/>
            <a:cxnLst/>
            <a:rect l="l" t="t" r="r" b="b"/>
            <a:pathLst>
              <a:path w="4391456" h="4533116">
                <a:moveTo>
                  <a:pt x="0" y="0"/>
                </a:moveTo>
                <a:lnTo>
                  <a:pt x="4391456" y="0"/>
                </a:lnTo>
                <a:lnTo>
                  <a:pt x="4391456" y="4533116"/>
                </a:lnTo>
                <a:lnTo>
                  <a:pt x="0" y="4533116"/>
                </a:lnTo>
                <a:lnTo>
                  <a:pt x="0" y="0"/>
                </a:lnTo>
                <a:close/>
              </a:path>
            </a:pathLst>
          </a:custGeom>
          <a:blipFill>
            <a:blip r:embed="rId7"/>
            <a:stretch>
              <a:fillRect/>
            </a:stretch>
          </a:blipFill>
        </p:spPr>
        <p:txBody>
          <a:bodyPr/>
          <a:lstStyle/>
          <a:p>
            <a:endParaRPr lang="en-US"/>
          </a:p>
        </p:txBody>
      </p:sp>
      <p:sp>
        <p:nvSpPr>
          <p:cNvPr id="9" name="Freeform 9"/>
          <p:cNvSpPr/>
          <p:nvPr/>
        </p:nvSpPr>
        <p:spPr>
          <a:xfrm>
            <a:off x="15109546" y="7150113"/>
            <a:ext cx="4391456" cy="4533116"/>
          </a:xfrm>
          <a:custGeom>
            <a:avLst/>
            <a:gdLst/>
            <a:ahLst/>
            <a:cxnLst/>
            <a:rect l="l" t="t" r="r" b="b"/>
            <a:pathLst>
              <a:path w="4391456" h="4533116">
                <a:moveTo>
                  <a:pt x="0" y="0"/>
                </a:moveTo>
                <a:lnTo>
                  <a:pt x="4391456" y="0"/>
                </a:lnTo>
                <a:lnTo>
                  <a:pt x="4391456" y="4533116"/>
                </a:lnTo>
                <a:lnTo>
                  <a:pt x="0" y="4533116"/>
                </a:lnTo>
                <a:lnTo>
                  <a:pt x="0" y="0"/>
                </a:lnTo>
                <a:close/>
              </a:path>
            </a:pathLst>
          </a:custGeom>
          <a:blipFill>
            <a:blip r:embed="rId7"/>
            <a:stretch>
              <a:fillRect/>
            </a:stretch>
          </a:blipFill>
        </p:spPr>
        <p:txBody>
          <a:bodyPr/>
          <a:lstStyle/>
          <a:p>
            <a:endParaRPr lang="en-US"/>
          </a:p>
        </p:txBody>
      </p:sp>
      <p:sp>
        <p:nvSpPr>
          <p:cNvPr id="10" name="Freeform 10"/>
          <p:cNvSpPr/>
          <p:nvPr/>
        </p:nvSpPr>
        <p:spPr>
          <a:xfrm rot="1217665">
            <a:off x="-588298" y="6666078"/>
            <a:ext cx="3096711" cy="4338650"/>
          </a:xfrm>
          <a:custGeom>
            <a:avLst/>
            <a:gdLst/>
            <a:ahLst/>
            <a:cxnLst/>
            <a:rect l="l" t="t" r="r" b="b"/>
            <a:pathLst>
              <a:path w="3096711" h="4338650">
                <a:moveTo>
                  <a:pt x="0" y="0"/>
                </a:moveTo>
                <a:lnTo>
                  <a:pt x="3096712" y="0"/>
                </a:lnTo>
                <a:lnTo>
                  <a:pt x="3096712" y="4338651"/>
                </a:lnTo>
                <a:lnTo>
                  <a:pt x="0" y="4338651"/>
                </a:lnTo>
                <a:lnTo>
                  <a:pt x="0" y="0"/>
                </a:lnTo>
                <a:close/>
              </a:path>
            </a:pathLst>
          </a:custGeom>
          <a:blipFill>
            <a:blip r:embed="rId8"/>
            <a:stretch>
              <a:fillRect/>
            </a:stretch>
          </a:blipFill>
        </p:spPr>
        <p:txBody>
          <a:bodyPr/>
          <a:lstStyle/>
          <a:p>
            <a:endParaRPr lang="en-US"/>
          </a:p>
        </p:txBody>
      </p:sp>
      <p:sp>
        <p:nvSpPr>
          <p:cNvPr id="11" name="TextBox 11"/>
          <p:cNvSpPr txBox="1"/>
          <p:nvPr/>
        </p:nvSpPr>
        <p:spPr>
          <a:xfrm>
            <a:off x="2310482" y="3760585"/>
            <a:ext cx="13812397" cy="4901467"/>
          </a:xfrm>
          <a:prstGeom prst="rect">
            <a:avLst/>
          </a:prstGeom>
        </p:spPr>
        <p:txBody>
          <a:bodyPr lIns="0" tIns="0" rIns="0" bIns="0" rtlCol="0" anchor="t">
            <a:spAutoFit/>
          </a:bodyPr>
          <a:lstStyle/>
          <a:p>
            <a:pPr algn="just">
              <a:lnSpc>
                <a:spcPts val="6515"/>
              </a:lnSpc>
            </a:pPr>
            <a:r>
              <a:rPr lang="en-US" sz="4653">
                <a:solidFill>
                  <a:srgbClr val="5E4840"/>
                </a:solidFill>
                <a:latin typeface="Crimson Pro"/>
              </a:rPr>
              <a:t>     Nhóm đã quyết định áp dụng quy trình phát triển phần mềm Thác Nước (Waterfall model) để xác định các giai đoạn trong xây dựng sản phẩm của nhóm.</a:t>
            </a:r>
          </a:p>
          <a:p>
            <a:pPr algn="just">
              <a:lnSpc>
                <a:spcPts val="6515"/>
              </a:lnSpc>
            </a:pPr>
            <a:r>
              <a:rPr lang="en-US" sz="4653">
                <a:solidFill>
                  <a:srgbClr val="5E4840"/>
                </a:solidFill>
                <a:latin typeface="Crimson Pro"/>
              </a:rPr>
              <a:t>     Phần mềm quản lý lương thưởng được viết bằng ngôn ngữ Java, sử dụng Framework Java Swing và sử dụng cơ sở dữ liệu MySQL.</a:t>
            </a:r>
          </a:p>
        </p:txBody>
      </p:sp>
      <p:sp>
        <p:nvSpPr>
          <p:cNvPr id="12" name="TextBox 12"/>
          <p:cNvSpPr txBox="1"/>
          <p:nvPr/>
        </p:nvSpPr>
        <p:spPr>
          <a:xfrm>
            <a:off x="5373115" y="1033947"/>
            <a:ext cx="7541769" cy="1723137"/>
          </a:xfrm>
          <a:prstGeom prst="rect">
            <a:avLst/>
          </a:prstGeom>
        </p:spPr>
        <p:txBody>
          <a:bodyPr lIns="0" tIns="0" rIns="0" bIns="0" rtlCol="0" anchor="t">
            <a:spAutoFit/>
          </a:bodyPr>
          <a:lstStyle/>
          <a:p>
            <a:pPr algn="ctr">
              <a:lnSpc>
                <a:spcPts val="6484"/>
              </a:lnSpc>
            </a:pPr>
            <a:r>
              <a:rPr lang="en-US" sz="7286">
                <a:solidFill>
                  <a:srgbClr val="5E4840"/>
                </a:solidFill>
                <a:latin typeface="Crimson Pro Heavy"/>
              </a:rPr>
              <a:t>PHƯƠNG HƯỚNG NGHIÊN CỨU</a:t>
            </a:r>
          </a:p>
        </p:txBody>
      </p:sp>
      <p:sp>
        <p:nvSpPr>
          <p:cNvPr id="13" name="Freeform 13"/>
          <p:cNvSpPr/>
          <p:nvPr/>
        </p:nvSpPr>
        <p:spPr>
          <a:xfrm rot="-9555204">
            <a:off x="15478624" y="-865126"/>
            <a:ext cx="3096711" cy="4338650"/>
          </a:xfrm>
          <a:custGeom>
            <a:avLst/>
            <a:gdLst/>
            <a:ahLst/>
            <a:cxnLst/>
            <a:rect l="l" t="t" r="r" b="b"/>
            <a:pathLst>
              <a:path w="3096711" h="4338650">
                <a:moveTo>
                  <a:pt x="0" y="0"/>
                </a:moveTo>
                <a:lnTo>
                  <a:pt x="3096711" y="0"/>
                </a:lnTo>
                <a:lnTo>
                  <a:pt x="3096711" y="4338650"/>
                </a:lnTo>
                <a:lnTo>
                  <a:pt x="0" y="4338650"/>
                </a:lnTo>
                <a:lnTo>
                  <a:pt x="0" y="0"/>
                </a:lnTo>
                <a:close/>
              </a:path>
            </a:pathLst>
          </a:custGeom>
          <a:blipFill>
            <a:blip r:embed="rId8"/>
            <a:stretch>
              <a:fillRect/>
            </a:stretch>
          </a:blipFill>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a:off x="2819683" y="289876"/>
            <a:ext cx="12648633" cy="9707249"/>
          </a:xfrm>
          <a:custGeom>
            <a:avLst/>
            <a:gdLst/>
            <a:ahLst/>
            <a:cxnLst/>
            <a:rect l="l" t="t" r="r" b="b"/>
            <a:pathLst>
              <a:path w="12648633" h="9707249">
                <a:moveTo>
                  <a:pt x="0" y="0"/>
                </a:moveTo>
                <a:lnTo>
                  <a:pt x="12648634" y="0"/>
                </a:lnTo>
                <a:lnTo>
                  <a:pt x="12648634" y="9707248"/>
                </a:lnTo>
                <a:lnTo>
                  <a:pt x="0" y="9707248"/>
                </a:lnTo>
                <a:lnTo>
                  <a:pt x="0" y="0"/>
                </a:lnTo>
                <a:close/>
              </a:path>
            </a:pathLst>
          </a:custGeom>
          <a:blipFill>
            <a:blip r:embed="rId3"/>
            <a:stretch>
              <a:fillRect r="-9440"/>
            </a:stretch>
          </a:blipFill>
        </p:spPr>
        <p:txBody>
          <a:bodyPr/>
          <a:lstStyle/>
          <a:p>
            <a:endParaRPr lang="en-US"/>
          </a:p>
        </p:txBody>
      </p:sp>
      <p:sp>
        <p:nvSpPr>
          <p:cNvPr id="4" name="Freeform 4"/>
          <p:cNvSpPr/>
          <p:nvPr/>
        </p:nvSpPr>
        <p:spPr>
          <a:xfrm flipH="1" flipV="1">
            <a:off x="-3253285" y="6899606"/>
            <a:ext cx="16230600" cy="5274945"/>
          </a:xfrm>
          <a:custGeom>
            <a:avLst/>
            <a:gdLst/>
            <a:ahLst/>
            <a:cxnLst/>
            <a:rect l="l" t="t" r="r" b="b"/>
            <a:pathLst>
              <a:path w="16230600" h="5274945">
                <a:moveTo>
                  <a:pt x="16230600" y="5274945"/>
                </a:moveTo>
                <a:lnTo>
                  <a:pt x="0" y="5274945"/>
                </a:lnTo>
                <a:lnTo>
                  <a:pt x="0" y="0"/>
                </a:lnTo>
                <a:lnTo>
                  <a:pt x="16230600" y="0"/>
                </a:lnTo>
                <a:lnTo>
                  <a:pt x="16230600" y="5274945"/>
                </a:lnTo>
                <a:close/>
              </a:path>
            </a:pathLst>
          </a:custGeom>
          <a:blipFill>
            <a:blip r:embed="rId4"/>
            <a:stretch>
              <a:fillRect/>
            </a:stretch>
          </a:blipFill>
        </p:spPr>
        <p:txBody>
          <a:bodyPr/>
          <a:lstStyle/>
          <a:p>
            <a:endParaRPr lang="en-US"/>
          </a:p>
        </p:txBody>
      </p:sp>
      <p:sp>
        <p:nvSpPr>
          <p:cNvPr id="5" name="Freeform 5"/>
          <p:cNvSpPr/>
          <p:nvPr/>
        </p:nvSpPr>
        <p:spPr>
          <a:xfrm>
            <a:off x="2057400" y="-2619490"/>
            <a:ext cx="16230600" cy="5274945"/>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4"/>
            <a:stretch>
              <a:fillRect/>
            </a:stretch>
          </a:blipFill>
        </p:spPr>
        <p:txBody>
          <a:bodyPr/>
          <a:lstStyle/>
          <a:p>
            <a:endParaRPr lang="en-US"/>
          </a:p>
        </p:txBody>
      </p:sp>
      <p:sp>
        <p:nvSpPr>
          <p:cNvPr id="6" name="Freeform 6"/>
          <p:cNvSpPr/>
          <p:nvPr/>
        </p:nvSpPr>
        <p:spPr>
          <a:xfrm rot="-1573560">
            <a:off x="-1628692" y="3690331"/>
            <a:ext cx="3765042" cy="8229600"/>
          </a:xfrm>
          <a:custGeom>
            <a:avLst/>
            <a:gdLst/>
            <a:ahLst/>
            <a:cxnLst/>
            <a:rect l="l" t="t" r="r" b="b"/>
            <a:pathLst>
              <a:path w="3765042" h="8229600">
                <a:moveTo>
                  <a:pt x="0" y="0"/>
                </a:moveTo>
                <a:lnTo>
                  <a:pt x="3765042" y="0"/>
                </a:lnTo>
                <a:lnTo>
                  <a:pt x="3765042" y="8229600"/>
                </a:lnTo>
                <a:lnTo>
                  <a:pt x="0" y="8229600"/>
                </a:lnTo>
                <a:lnTo>
                  <a:pt x="0" y="0"/>
                </a:lnTo>
                <a:close/>
              </a:path>
            </a:pathLst>
          </a:custGeom>
          <a:blipFill>
            <a:blip r:embed="rId5"/>
            <a:stretch>
              <a:fillRect/>
            </a:stretch>
          </a:blipFill>
        </p:spPr>
        <p:txBody>
          <a:bodyPr/>
          <a:lstStyle/>
          <a:p>
            <a:endParaRPr lang="en-US"/>
          </a:p>
        </p:txBody>
      </p:sp>
      <p:sp>
        <p:nvSpPr>
          <p:cNvPr id="7" name="Freeform 7"/>
          <p:cNvSpPr/>
          <p:nvPr/>
        </p:nvSpPr>
        <p:spPr>
          <a:xfrm rot="-1522611">
            <a:off x="13938722" y="-3495849"/>
            <a:ext cx="3765042" cy="8229600"/>
          </a:xfrm>
          <a:custGeom>
            <a:avLst/>
            <a:gdLst/>
            <a:ahLst/>
            <a:cxnLst/>
            <a:rect l="l" t="t" r="r" b="b"/>
            <a:pathLst>
              <a:path w="3765042" h="8229600">
                <a:moveTo>
                  <a:pt x="0" y="0"/>
                </a:moveTo>
                <a:lnTo>
                  <a:pt x="3765042" y="0"/>
                </a:lnTo>
                <a:lnTo>
                  <a:pt x="3765042" y="8229600"/>
                </a:lnTo>
                <a:lnTo>
                  <a:pt x="0" y="8229600"/>
                </a:lnTo>
                <a:lnTo>
                  <a:pt x="0" y="0"/>
                </a:lnTo>
                <a:close/>
              </a:path>
            </a:pathLst>
          </a:custGeom>
          <a:blipFill>
            <a:blip r:embed="rId5"/>
            <a:stretch>
              <a:fillRect/>
            </a:stretch>
          </a:blipFill>
        </p:spPr>
        <p:txBody>
          <a:bodyPr/>
          <a:lstStyle/>
          <a:p>
            <a:endParaRPr lang="en-US"/>
          </a:p>
        </p:txBody>
      </p:sp>
      <p:sp>
        <p:nvSpPr>
          <p:cNvPr id="8" name="TextBox 8"/>
          <p:cNvSpPr txBox="1"/>
          <p:nvPr/>
        </p:nvSpPr>
        <p:spPr>
          <a:xfrm>
            <a:off x="4272961" y="3632200"/>
            <a:ext cx="9742078" cy="3074034"/>
          </a:xfrm>
          <a:prstGeom prst="rect">
            <a:avLst/>
          </a:prstGeom>
        </p:spPr>
        <p:txBody>
          <a:bodyPr lIns="0" tIns="0" rIns="0" bIns="0" rtlCol="0" anchor="t">
            <a:spAutoFit/>
          </a:bodyPr>
          <a:lstStyle/>
          <a:p>
            <a:pPr algn="ctr">
              <a:lnSpc>
                <a:spcPts val="11569"/>
              </a:lnSpc>
            </a:pPr>
            <a:r>
              <a:rPr lang="en-US" sz="12999">
                <a:solidFill>
                  <a:srgbClr val="FFFFFF"/>
                </a:solidFill>
                <a:latin typeface="Crimson Pro Bold"/>
              </a:rPr>
              <a:t>KẾT QUẢ VÀ KẾT LUẬN</a:t>
            </a:r>
          </a:p>
        </p:txBody>
      </p:sp>
      <p:sp>
        <p:nvSpPr>
          <p:cNvPr id="9" name="TextBox 9"/>
          <p:cNvSpPr txBox="1"/>
          <p:nvPr/>
        </p:nvSpPr>
        <p:spPr>
          <a:xfrm>
            <a:off x="4392017" y="3632200"/>
            <a:ext cx="9503965" cy="3074004"/>
          </a:xfrm>
          <a:prstGeom prst="rect">
            <a:avLst/>
          </a:prstGeom>
        </p:spPr>
        <p:txBody>
          <a:bodyPr lIns="0" tIns="0" rIns="0" bIns="0" rtlCol="0" anchor="t">
            <a:spAutoFit/>
          </a:bodyPr>
          <a:lstStyle/>
          <a:p>
            <a:pPr algn="ctr">
              <a:lnSpc>
                <a:spcPts val="11569"/>
              </a:lnSpc>
            </a:pPr>
            <a:r>
              <a:rPr lang="en-US" sz="12999" dirty="0">
                <a:solidFill>
                  <a:srgbClr val="5E4840"/>
                </a:solidFill>
                <a:latin typeface="Crimson Pro Heavy"/>
              </a:rPr>
              <a:t>KẾT QUẢ VÀ KẾT LUẬN</a:t>
            </a:r>
          </a:p>
        </p:txBody>
      </p:sp>
      <p:sp>
        <p:nvSpPr>
          <p:cNvPr id="10" name="Freeform 10"/>
          <p:cNvSpPr/>
          <p:nvPr/>
        </p:nvSpPr>
        <p:spPr>
          <a:xfrm rot="-128213">
            <a:off x="10441845" y="-237145"/>
            <a:ext cx="10138043" cy="2217697"/>
          </a:xfrm>
          <a:custGeom>
            <a:avLst/>
            <a:gdLst/>
            <a:ahLst/>
            <a:cxnLst/>
            <a:rect l="l" t="t" r="r" b="b"/>
            <a:pathLst>
              <a:path w="10138043" h="2217697">
                <a:moveTo>
                  <a:pt x="0" y="0"/>
                </a:moveTo>
                <a:lnTo>
                  <a:pt x="10138044" y="0"/>
                </a:lnTo>
                <a:lnTo>
                  <a:pt x="10138044" y="2217697"/>
                </a:lnTo>
                <a:lnTo>
                  <a:pt x="0" y="2217697"/>
                </a:lnTo>
                <a:lnTo>
                  <a:pt x="0" y="0"/>
                </a:lnTo>
                <a:close/>
              </a:path>
            </a:pathLst>
          </a:custGeom>
          <a:blipFill>
            <a:blip r:embed="rId6"/>
            <a:stretch>
              <a:fillRect/>
            </a:stretch>
          </a:blipFill>
        </p:spPr>
        <p:txBody>
          <a:bodyPr/>
          <a:lstStyle/>
          <a:p>
            <a:endParaRPr lang="en-US"/>
          </a:p>
        </p:txBody>
      </p:sp>
      <p:sp>
        <p:nvSpPr>
          <p:cNvPr id="11" name="Freeform 11"/>
          <p:cNvSpPr/>
          <p:nvPr/>
        </p:nvSpPr>
        <p:spPr>
          <a:xfrm rot="226342" flipH="1">
            <a:off x="-2249338" y="8888276"/>
            <a:ext cx="10138043" cy="2217697"/>
          </a:xfrm>
          <a:custGeom>
            <a:avLst/>
            <a:gdLst/>
            <a:ahLst/>
            <a:cxnLst/>
            <a:rect l="l" t="t" r="r" b="b"/>
            <a:pathLst>
              <a:path w="10138043" h="2217697">
                <a:moveTo>
                  <a:pt x="10138043" y="0"/>
                </a:moveTo>
                <a:lnTo>
                  <a:pt x="0" y="0"/>
                </a:lnTo>
                <a:lnTo>
                  <a:pt x="0" y="2217697"/>
                </a:lnTo>
                <a:lnTo>
                  <a:pt x="10138043" y="2217697"/>
                </a:lnTo>
                <a:lnTo>
                  <a:pt x="10138043" y="0"/>
                </a:lnTo>
                <a:close/>
              </a:path>
            </a:pathLst>
          </a:custGeom>
          <a:blipFill>
            <a:blip r:embed="rId6"/>
            <a:stretch>
              <a:fillRect/>
            </a:stretch>
          </a:blipFill>
        </p:spPr>
        <p:txBody>
          <a:bodyPr/>
          <a:lstStyle/>
          <a:p>
            <a:endParaRPr lang="en-US"/>
          </a:p>
        </p:txBody>
      </p:sp>
      <p:sp>
        <p:nvSpPr>
          <p:cNvPr id="12" name="Freeform 12"/>
          <p:cNvSpPr/>
          <p:nvPr/>
        </p:nvSpPr>
        <p:spPr>
          <a:xfrm rot="-1891097">
            <a:off x="15710944" y="6387848"/>
            <a:ext cx="3096711" cy="4338650"/>
          </a:xfrm>
          <a:custGeom>
            <a:avLst/>
            <a:gdLst/>
            <a:ahLst/>
            <a:cxnLst/>
            <a:rect l="l" t="t" r="r" b="b"/>
            <a:pathLst>
              <a:path w="3096711" h="4338650">
                <a:moveTo>
                  <a:pt x="0" y="0"/>
                </a:moveTo>
                <a:lnTo>
                  <a:pt x="3096712" y="0"/>
                </a:lnTo>
                <a:lnTo>
                  <a:pt x="3096712" y="4338650"/>
                </a:lnTo>
                <a:lnTo>
                  <a:pt x="0" y="4338650"/>
                </a:lnTo>
                <a:lnTo>
                  <a:pt x="0" y="0"/>
                </a:lnTo>
                <a:close/>
              </a:path>
            </a:pathLst>
          </a:custGeom>
          <a:blipFill>
            <a:blip r:embed="rId7"/>
            <a:stretch>
              <a:fillRect/>
            </a:stretch>
          </a:blipFill>
        </p:spPr>
        <p:txBody>
          <a:bodyPr/>
          <a:lstStyle/>
          <a:p>
            <a:endParaRPr lang="en-US"/>
          </a:p>
        </p:txBody>
      </p:sp>
      <p:sp>
        <p:nvSpPr>
          <p:cNvPr id="13" name="Freeform 13"/>
          <p:cNvSpPr/>
          <p:nvPr/>
        </p:nvSpPr>
        <p:spPr>
          <a:xfrm rot="6135905">
            <a:off x="-818503" y="-861174"/>
            <a:ext cx="3096711" cy="4338650"/>
          </a:xfrm>
          <a:custGeom>
            <a:avLst/>
            <a:gdLst/>
            <a:ahLst/>
            <a:cxnLst/>
            <a:rect l="l" t="t" r="r" b="b"/>
            <a:pathLst>
              <a:path w="3096711" h="4338650">
                <a:moveTo>
                  <a:pt x="0" y="0"/>
                </a:moveTo>
                <a:lnTo>
                  <a:pt x="3096712" y="0"/>
                </a:lnTo>
                <a:lnTo>
                  <a:pt x="3096712" y="4338650"/>
                </a:lnTo>
                <a:lnTo>
                  <a:pt x="0" y="4338650"/>
                </a:lnTo>
                <a:lnTo>
                  <a:pt x="0" y="0"/>
                </a:lnTo>
                <a:close/>
              </a:path>
            </a:pathLst>
          </a:custGeom>
          <a:blipFill>
            <a:blip r:embed="rId7"/>
            <a:stretch>
              <a:fillRect/>
            </a:stretch>
          </a:blipFill>
        </p:spPr>
        <p:txBody>
          <a:bodyPr/>
          <a:lstStyle/>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rot="1097328" flipH="1">
            <a:off x="-2972483" y="8416866"/>
            <a:ext cx="10138043" cy="2217697"/>
          </a:xfrm>
          <a:custGeom>
            <a:avLst/>
            <a:gdLst/>
            <a:ahLst/>
            <a:cxnLst/>
            <a:rect l="l" t="t" r="r" b="b"/>
            <a:pathLst>
              <a:path w="10138043" h="2217697">
                <a:moveTo>
                  <a:pt x="10138043" y="0"/>
                </a:moveTo>
                <a:lnTo>
                  <a:pt x="0" y="0"/>
                </a:lnTo>
                <a:lnTo>
                  <a:pt x="0" y="2217697"/>
                </a:lnTo>
                <a:lnTo>
                  <a:pt x="10138043" y="2217697"/>
                </a:lnTo>
                <a:lnTo>
                  <a:pt x="10138043" y="0"/>
                </a:lnTo>
                <a:close/>
              </a:path>
            </a:pathLst>
          </a:custGeom>
          <a:blipFill>
            <a:blip r:embed="rId3"/>
            <a:stretch>
              <a:fillRect/>
            </a:stretch>
          </a:blipFill>
        </p:spPr>
        <p:txBody>
          <a:bodyPr/>
          <a:lstStyle/>
          <a:p>
            <a:endParaRPr lang="en-US"/>
          </a:p>
        </p:txBody>
      </p:sp>
      <p:sp>
        <p:nvSpPr>
          <p:cNvPr id="4" name="Freeform 4"/>
          <p:cNvSpPr/>
          <p:nvPr/>
        </p:nvSpPr>
        <p:spPr>
          <a:xfrm rot="-5400000">
            <a:off x="9637415" y="2083922"/>
            <a:ext cx="6305931" cy="8042824"/>
          </a:xfrm>
          <a:custGeom>
            <a:avLst/>
            <a:gdLst/>
            <a:ahLst/>
            <a:cxnLst/>
            <a:rect l="l" t="t" r="r" b="b"/>
            <a:pathLst>
              <a:path w="6305931" h="8042824">
                <a:moveTo>
                  <a:pt x="0" y="0"/>
                </a:moveTo>
                <a:lnTo>
                  <a:pt x="6305931" y="0"/>
                </a:lnTo>
                <a:lnTo>
                  <a:pt x="6305931" y="8042825"/>
                </a:lnTo>
                <a:lnTo>
                  <a:pt x="0" y="8042825"/>
                </a:lnTo>
                <a:lnTo>
                  <a:pt x="0" y="0"/>
                </a:lnTo>
                <a:close/>
              </a:path>
            </a:pathLst>
          </a:custGeom>
          <a:blipFill>
            <a:blip r:embed="rId4"/>
            <a:stretch>
              <a:fillRect t="-2322"/>
            </a:stretch>
          </a:blipFill>
        </p:spPr>
        <p:txBody>
          <a:bodyPr/>
          <a:lstStyle/>
          <a:p>
            <a:endParaRPr lang="en-US"/>
          </a:p>
        </p:txBody>
      </p:sp>
      <p:sp>
        <p:nvSpPr>
          <p:cNvPr id="5" name="Freeform 5"/>
          <p:cNvSpPr/>
          <p:nvPr/>
        </p:nvSpPr>
        <p:spPr>
          <a:xfrm rot="-5400000" flipV="1">
            <a:off x="2344654" y="2083922"/>
            <a:ext cx="6305931" cy="8042824"/>
          </a:xfrm>
          <a:custGeom>
            <a:avLst/>
            <a:gdLst/>
            <a:ahLst/>
            <a:cxnLst/>
            <a:rect l="l" t="t" r="r" b="b"/>
            <a:pathLst>
              <a:path w="6305931" h="8042824">
                <a:moveTo>
                  <a:pt x="0" y="8042825"/>
                </a:moveTo>
                <a:lnTo>
                  <a:pt x="6305931" y="8042825"/>
                </a:lnTo>
                <a:lnTo>
                  <a:pt x="6305931" y="0"/>
                </a:lnTo>
                <a:lnTo>
                  <a:pt x="0" y="0"/>
                </a:lnTo>
                <a:lnTo>
                  <a:pt x="0" y="8042825"/>
                </a:lnTo>
                <a:close/>
              </a:path>
            </a:pathLst>
          </a:custGeom>
          <a:blipFill>
            <a:blip r:embed="rId4"/>
            <a:stretch>
              <a:fillRect t="-2322"/>
            </a:stretch>
          </a:blipFill>
        </p:spPr>
        <p:txBody>
          <a:bodyPr/>
          <a:lstStyle/>
          <a:p>
            <a:endParaRPr lang="en-US"/>
          </a:p>
        </p:txBody>
      </p:sp>
      <p:sp>
        <p:nvSpPr>
          <p:cNvPr id="6" name="Freeform 6"/>
          <p:cNvSpPr/>
          <p:nvPr/>
        </p:nvSpPr>
        <p:spPr>
          <a:xfrm rot="-4077357">
            <a:off x="7786832" y="-807621"/>
            <a:ext cx="3503746" cy="5077893"/>
          </a:xfrm>
          <a:custGeom>
            <a:avLst/>
            <a:gdLst/>
            <a:ahLst/>
            <a:cxnLst/>
            <a:rect l="l" t="t" r="r" b="b"/>
            <a:pathLst>
              <a:path w="3503746" h="5077893">
                <a:moveTo>
                  <a:pt x="0" y="0"/>
                </a:moveTo>
                <a:lnTo>
                  <a:pt x="3503746" y="0"/>
                </a:lnTo>
                <a:lnTo>
                  <a:pt x="3503746" y="5077893"/>
                </a:lnTo>
                <a:lnTo>
                  <a:pt x="0" y="5077893"/>
                </a:lnTo>
                <a:lnTo>
                  <a:pt x="0" y="0"/>
                </a:lnTo>
                <a:close/>
              </a:path>
            </a:pathLst>
          </a:custGeom>
          <a:blipFill>
            <a:blip r:embed="rId5"/>
            <a:stretch>
              <a:fillRect/>
            </a:stretch>
          </a:blipFill>
        </p:spPr>
        <p:txBody>
          <a:bodyPr/>
          <a:lstStyle/>
          <a:p>
            <a:endParaRPr lang="en-US"/>
          </a:p>
        </p:txBody>
      </p:sp>
      <p:sp>
        <p:nvSpPr>
          <p:cNvPr id="7" name="Freeform 7"/>
          <p:cNvSpPr/>
          <p:nvPr/>
        </p:nvSpPr>
        <p:spPr>
          <a:xfrm rot="-128213">
            <a:off x="10289445" y="-389545"/>
            <a:ext cx="10138043" cy="2217697"/>
          </a:xfrm>
          <a:custGeom>
            <a:avLst/>
            <a:gdLst/>
            <a:ahLst/>
            <a:cxnLst/>
            <a:rect l="l" t="t" r="r" b="b"/>
            <a:pathLst>
              <a:path w="10138043" h="2217697">
                <a:moveTo>
                  <a:pt x="0" y="0"/>
                </a:moveTo>
                <a:lnTo>
                  <a:pt x="10138044" y="0"/>
                </a:lnTo>
                <a:lnTo>
                  <a:pt x="10138044" y="2217697"/>
                </a:lnTo>
                <a:lnTo>
                  <a:pt x="0" y="2217697"/>
                </a:lnTo>
                <a:lnTo>
                  <a:pt x="0" y="0"/>
                </a:lnTo>
                <a:close/>
              </a:path>
            </a:pathLst>
          </a:custGeom>
          <a:blipFill>
            <a:blip r:embed="rId3"/>
            <a:stretch>
              <a:fillRect/>
            </a:stretch>
          </a:blipFill>
        </p:spPr>
        <p:txBody>
          <a:bodyPr/>
          <a:lstStyle/>
          <a:p>
            <a:endParaRPr lang="en-US"/>
          </a:p>
        </p:txBody>
      </p:sp>
      <p:sp>
        <p:nvSpPr>
          <p:cNvPr id="8" name="Freeform 8"/>
          <p:cNvSpPr/>
          <p:nvPr/>
        </p:nvSpPr>
        <p:spPr>
          <a:xfrm>
            <a:off x="9509075" y="234298"/>
            <a:ext cx="8115300" cy="2755821"/>
          </a:xfrm>
          <a:custGeom>
            <a:avLst/>
            <a:gdLst/>
            <a:ahLst/>
            <a:cxnLst/>
            <a:rect l="l" t="t" r="r" b="b"/>
            <a:pathLst>
              <a:path w="8115300" h="2755821">
                <a:moveTo>
                  <a:pt x="0" y="0"/>
                </a:moveTo>
                <a:lnTo>
                  <a:pt x="8115300" y="0"/>
                </a:lnTo>
                <a:lnTo>
                  <a:pt x="8115300" y="2755821"/>
                </a:lnTo>
                <a:lnTo>
                  <a:pt x="0" y="2755821"/>
                </a:lnTo>
                <a:lnTo>
                  <a:pt x="0" y="0"/>
                </a:lnTo>
                <a:close/>
              </a:path>
            </a:pathLst>
          </a:custGeom>
          <a:blipFill>
            <a:blip r:embed="rId6"/>
            <a:stretch>
              <a:fillRect/>
            </a:stretch>
          </a:blipFill>
        </p:spPr>
        <p:txBody>
          <a:bodyPr/>
          <a:lstStyle/>
          <a:p>
            <a:endParaRPr lang="en-US"/>
          </a:p>
        </p:txBody>
      </p:sp>
      <p:sp>
        <p:nvSpPr>
          <p:cNvPr id="9" name="Freeform 9"/>
          <p:cNvSpPr/>
          <p:nvPr/>
        </p:nvSpPr>
        <p:spPr>
          <a:xfrm rot="1827760">
            <a:off x="8166032" y="279793"/>
            <a:ext cx="1955936" cy="2155302"/>
          </a:xfrm>
          <a:custGeom>
            <a:avLst/>
            <a:gdLst/>
            <a:ahLst/>
            <a:cxnLst/>
            <a:rect l="l" t="t" r="r" b="b"/>
            <a:pathLst>
              <a:path w="1955936" h="2155302">
                <a:moveTo>
                  <a:pt x="0" y="0"/>
                </a:moveTo>
                <a:lnTo>
                  <a:pt x="1955936" y="0"/>
                </a:lnTo>
                <a:lnTo>
                  <a:pt x="1955936" y="2155302"/>
                </a:lnTo>
                <a:lnTo>
                  <a:pt x="0" y="2155302"/>
                </a:lnTo>
                <a:lnTo>
                  <a:pt x="0" y="0"/>
                </a:lnTo>
                <a:close/>
              </a:path>
            </a:pathLst>
          </a:custGeom>
          <a:blipFill>
            <a:blip r:embed="rId7"/>
            <a:stretch>
              <a:fillRect/>
            </a:stretch>
          </a:blipFill>
        </p:spPr>
        <p:txBody>
          <a:bodyPr/>
          <a:lstStyle/>
          <a:p>
            <a:endParaRPr lang="en-US"/>
          </a:p>
        </p:txBody>
      </p:sp>
      <p:sp>
        <p:nvSpPr>
          <p:cNvPr id="10" name="Freeform 10"/>
          <p:cNvSpPr/>
          <p:nvPr/>
        </p:nvSpPr>
        <p:spPr>
          <a:xfrm>
            <a:off x="-227818" y="6882183"/>
            <a:ext cx="2953261" cy="3888002"/>
          </a:xfrm>
          <a:custGeom>
            <a:avLst/>
            <a:gdLst/>
            <a:ahLst/>
            <a:cxnLst/>
            <a:rect l="l" t="t" r="r" b="b"/>
            <a:pathLst>
              <a:path w="2953261" h="3888002">
                <a:moveTo>
                  <a:pt x="0" y="0"/>
                </a:moveTo>
                <a:lnTo>
                  <a:pt x="2953261" y="0"/>
                </a:lnTo>
                <a:lnTo>
                  <a:pt x="2953261" y="3888002"/>
                </a:lnTo>
                <a:lnTo>
                  <a:pt x="0" y="3888002"/>
                </a:lnTo>
                <a:lnTo>
                  <a:pt x="0" y="0"/>
                </a:lnTo>
                <a:close/>
              </a:path>
            </a:pathLst>
          </a:custGeom>
          <a:blipFill>
            <a:blip r:embed="rId8"/>
            <a:stretch>
              <a:fillRect/>
            </a:stretch>
          </a:blipFill>
        </p:spPr>
        <p:txBody>
          <a:bodyPr/>
          <a:lstStyle/>
          <a:p>
            <a:endParaRPr lang="en-US"/>
          </a:p>
        </p:txBody>
      </p:sp>
      <p:sp>
        <p:nvSpPr>
          <p:cNvPr id="11" name="Freeform 11"/>
          <p:cNvSpPr/>
          <p:nvPr/>
        </p:nvSpPr>
        <p:spPr>
          <a:xfrm>
            <a:off x="6396760" y="3109371"/>
            <a:ext cx="9919881" cy="5991926"/>
          </a:xfrm>
          <a:custGeom>
            <a:avLst/>
            <a:gdLst/>
            <a:ahLst/>
            <a:cxnLst/>
            <a:rect l="l" t="t" r="r" b="b"/>
            <a:pathLst>
              <a:path w="9919881" h="5991926">
                <a:moveTo>
                  <a:pt x="0" y="0"/>
                </a:moveTo>
                <a:lnTo>
                  <a:pt x="9919881" y="0"/>
                </a:lnTo>
                <a:lnTo>
                  <a:pt x="9919881" y="5991927"/>
                </a:lnTo>
                <a:lnTo>
                  <a:pt x="0" y="5991927"/>
                </a:lnTo>
                <a:lnTo>
                  <a:pt x="0" y="0"/>
                </a:lnTo>
                <a:close/>
              </a:path>
            </a:pathLst>
          </a:custGeom>
          <a:blipFill>
            <a:blip r:embed="rId9"/>
            <a:stretch>
              <a:fillRect t="-620"/>
            </a:stretch>
          </a:blipFill>
        </p:spPr>
        <p:txBody>
          <a:bodyPr/>
          <a:lstStyle/>
          <a:p>
            <a:endParaRPr lang="en-US"/>
          </a:p>
        </p:txBody>
      </p:sp>
      <p:sp>
        <p:nvSpPr>
          <p:cNvPr id="12" name="TextBox 12"/>
          <p:cNvSpPr txBox="1"/>
          <p:nvPr/>
        </p:nvSpPr>
        <p:spPr>
          <a:xfrm>
            <a:off x="10816810" y="1168046"/>
            <a:ext cx="5499832" cy="1164550"/>
          </a:xfrm>
          <a:prstGeom prst="rect">
            <a:avLst/>
          </a:prstGeom>
        </p:spPr>
        <p:txBody>
          <a:bodyPr lIns="0" tIns="0" rIns="0" bIns="0" rtlCol="0" anchor="t">
            <a:spAutoFit/>
          </a:bodyPr>
          <a:lstStyle/>
          <a:p>
            <a:pPr algn="ctr">
              <a:lnSpc>
                <a:spcPts val="8454"/>
              </a:lnSpc>
            </a:pPr>
            <a:r>
              <a:rPr lang="en-US" sz="9498">
                <a:solidFill>
                  <a:srgbClr val="5E4840"/>
                </a:solidFill>
                <a:latin typeface="Crimson Pro Heavy"/>
              </a:rPr>
              <a:t>KẾT QUẢ</a:t>
            </a:r>
          </a:p>
        </p:txBody>
      </p:sp>
      <p:sp>
        <p:nvSpPr>
          <p:cNvPr id="13" name="TextBox 13"/>
          <p:cNvSpPr txBox="1"/>
          <p:nvPr/>
        </p:nvSpPr>
        <p:spPr>
          <a:xfrm>
            <a:off x="1854029" y="4438166"/>
            <a:ext cx="4542730" cy="2444017"/>
          </a:xfrm>
          <a:prstGeom prst="rect">
            <a:avLst/>
          </a:prstGeom>
        </p:spPr>
        <p:txBody>
          <a:bodyPr lIns="0" tIns="0" rIns="0" bIns="0" rtlCol="0" anchor="t">
            <a:spAutoFit/>
          </a:bodyPr>
          <a:lstStyle/>
          <a:p>
            <a:pPr algn="ctr">
              <a:lnSpc>
                <a:spcPts val="6515"/>
              </a:lnSpc>
            </a:pPr>
            <a:r>
              <a:rPr lang="en-US" sz="4653">
                <a:solidFill>
                  <a:srgbClr val="5E4840"/>
                </a:solidFill>
                <a:latin typeface="Crimson Pro Bold"/>
              </a:rPr>
              <a:t>Hình minh họa 1 : Bảo trì thông tin chấm công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rot="1097328" flipH="1">
            <a:off x="-2972483" y="8416866"/>
            <a:ext cx="10138043" cy="2217697"/>
          </a:xfrm>
          <a:custGeom>
            <a:avLst/>
            <a:gdLst/>
            <a:ahLst/>
            <a:cxnLst/>
            <a:rect l="l" t="t" r="r" b="b"/>
            <a:pathLst>
              <a:path w="10138043" h="2217697">
                <a:moveTo>
                  <a:pt x="10138043" y="0"/>
                </a:moveTo>
                <a:lnTo>
                  <a:pt x="0" y="0"/>
                </a:lnTo>
                <a:lnTo>
                  <a:pt x="0" y="2217697"/>
                </a:lnTo>
                <a:lnTo>
                  <a:pt x="10138043" y="2217697"/>
                </a:lnTo>
                <a:lnTo>
                  <a:pt x="10138043" y="0"/>
                </a:lnTo>
                <a:close/>
              </a:path>
            </a:pathLst>
          </a:custGeom>
          <a:blipFill>
            <a:blip r:embed="rId3"/>
            <a:stretch>
              <a:fillRect/>
            </a:stretch>
          </a:blipFill>
        </p:spPr>
        <p:txBody>
          <a:bodyPr/>
          <a:lstStyle/>
          <a:p>
            <a:endParaRPr lang="en-US"/>
          </a:p>
        </p:txBody>
      </p:sp>
      <p:sp>
        <p:nvSpPr>
          <p:cNvPr id="4" name="Freeform 4"/>
          <p:cNvSpPr/>
          <p:nvPr/>
        </p:nvSpPr>
        <p:spPr>
          <a:xfrm rot="-5400000">
            <a:off x="9637415" y="2083922"/>
            <a:ext cx="6305931" cy="8042824"/>
          </a:xfrm>
          <a:custGeom>
            <a:avLst/>
            <a:gdLst/>
            <a:ahLst/>
            <a:cxnLst/>
            <a:rect l="l" t="t" r="r" b="b"/>
            <a:pathLst>
              <a:path w="6305931" h="8042824">
                <a:moveTo>
                  <a:pt x="0" y="0"/>
                </a:moveTo>
                <a:lnTo>
                  <a:pt x="6305931" y="0"/>
                </a:lnTo>
                <a:lnTo>
                  <a:pt x="6305931" y="8042825"/>
                </a:lnTo>
                <a:lnTo>
                  <a:pt x="0" y="8042825"/>
                </a:lnTo>
                <a:lnTo>
                  <a:pt x="0" y="0"/>
                </a:lnTo>
                <a:close/>
              </a:path>
            </a:pathLst>
          </a:custGeom>
          <a:blipFill>
            <a:blip r:embed="rId4"/>
            <a:stretch>
              <a:fillRect t="-2322"/>
            </a:stretch>
          </a:blipFill>
        </p:spPr>
        <p:txBody>
          <a:bodyPr/>
          <a:lstStyle/>
          <a:p>
            <a:endParaRPr lang="en-US"/>
          </a:p>
        </p:txBody>
      </p:sp>
      <p:sp>
        <p:nvSpPr>
          <p:cNvPr id="5" name="Freeform 5"/>
          <p:cNvSpPr/>
          <p:nvPr/>
        </p:nvSpPr>
        <p:spPr>
          <a:xfrm rot="-5400000" flipV="1">
            <a:off x="2344654" y="2083922"/>
            <a:ext cx="6305931" cy="8042824"/>
          </a:xfrm>
          <a:custGeom>
            <a:avLst/>
            <a:gdLst/>
            <a:ahLst/>
            <a:cxnLst/>
            <a:rect l="l" t="t" r="r" b="b"/>
            <a:pathLst>
              <a:path w="6305931" h="8042824">
                <a:moveTo>
                  <a:pt x="0" y="8042825"/>
                </a:moveTo>
                <a:lnTo>
                  <a:pt x="6305931" y="8042825"/>
                </a:lnTo>
                <a:lnTo>
                  <a:pt x="6305931" y="0"/>
                </a:lnTo>
                <a:lnTo>
                  <a:pt x="0" y="0"/>
                </a:lnTo>
                <a:lnTo>
                  <a:pt x="0" y="8042825"/>
                </a:lnTo>
                <a:close/>
              </a:path>
            </a:pathLst>
          </a:custGeom>
          <a:blipFill>
            <a:blip r:embed="rId4"/>
            <a:stretch>
              <a:fillRect t="-2322"/>
            </a:stretch>
          </a:blipFill>
        </p:spPr>
        <p:txBody>
          <a:bodyPr/>
          <a:lstStyle/>
          <a:p>
            <a:endParaRPr lang="en-US"/>
          </a:p>
        </p:txBody>
      </p:sp>
      <p:sp>
        <p:nvSpPr>
          <p:cNvPr id="6" name="Freeform 6"/>
          <p:cNvSpPr/>
          <p:nvPr/>
        </p:nvSpPr>
        <p:spPr>
          <a:xfrm rot="5006316">
            <a:off x="7017095" y="-1061465"/>
            <a:ext cx="3503746" cy="5077893"/>
          </a:xfrm>
          <a:custGeom>
            <a:avLst/>
            <a:gdLst/>
            <a:ahLst/>
            <a:cxnLst/>
            <a:rect l="l" t="t" r="r" b="b"/>
            <a:pathLst>
              <a:path w="3503746" h="5077893">
                <a:moveTo>
                  <a:pt x="0" y="0"/>
                </a:moveTo>
                <a:lnTo>
                  <a:pt x="3503746" y="0"/>
                </a:lnTo>
                <a:lnTo>
                  <a:pt x="3503746" y="5077893"/>
                </a:lnTo>
                <a:lnTo>
                  <a:pt x="0" y="5077893"/>
                </a:lnTo>
                <a:lnTo>
                  <a:pt x="0" y="0"/>
                </a:lnTo>
                <a:close/>
              </a:path>
            </a:pathLst>
          </a:custGeom>
          <a:blipFill>
            <a:blip r:embed="rId5"/>
            <a:stretch>
              <a:fillRect/>
            </a:stretch>
          </a:blipFill>
        </p:spPr>
        <p:txBody>
          <a:bodyPr/>
          <a:lstStyle/>
          <a:p>
            <a:endParaRPr lang="en-US"/>
          </a:p>
        </p:txBody>
      </p:sp>
      <p:sp>
        <p:nvSpPr>
          <p:cNvPr id="7" name="Freeform 7"/>
          <p:cNvSpPr/>
          <p:nvPr/>
        </p:nvSpPr>
        <p:spPr>
          <a:xfrm rot="-128213">
            <a:off x="10289445" y="-389545"/>
            <a:ext cx="10138043" cy="2217697"/>
          </a:xfrm>
          <a:custGeom>
            <a:avLst/>
            <a:gdLst/>
            <a:ahLst/>
            <a:cxnLst/>
            <a:rect l="l" t="t" r="r" b="b"/>
            <a:pathLst>
              <a:path w="10138043" h="2217697">
                <a:moveTo>
                  <a:pt x="0" y="0"/>
                </a:moveTo>
                <a:lnTo>
                  <a:pt x="10138044" y="0"/>
                </a:lnTo>
                <a:lnTo>
                  <a:pt x="10138044" y="2217697"/>
                </a:lnTo>
                <a:lnTo>
                  <a:pt x="0" y="2217697"/>
                </a:lnTo>
                <a:lnTo>
                  <a:pt x="0" y="0"/>
                </a:lnTo>
                <a:close/>
              </a:path>
            </a:pathLst>
          </a:custGeom>
          <a:blipFill>
            <a:blip r:embed="rId3"/>
            <a:stretch>
              <a:fillRect/>
            </a:stretch>
          </a:blipFill>
        </p:spPr>
        <p:txBody>
          <a:bodyPr/>
          <a:lstStyle/>
          <a:p>
            <a:endParaRPr lang="en-US"/>
          </a:p>
        </p:txBody>
      </p:sp>
      <p:sp>
        <p:nvSpPr>
          <p:cNvPr id="8" name="Freeform 8"/>
          <p:cNvSpPr/>
          <p:nvPr/>
        </p:nvSpPr>
        <p:spPr>
          <a:xfrm>
            <a:off x="1028700" y="99571"/>
            <a:ext cx="8115300" cy="2755821"/>
          </a:xfrm>
          <a:custGeom>
            <a:avLst/>
            <a:gdLst/>
            <a:ahLst/>
            <a:cxnLst/>
            <a:rect l="l" t="t" r="r" b="b"/>
            <a:pathLst>
              <a:path w="8115300" h="2755821">
                <a:moveTo>
                  <a:pt x="0" y="0"/>
                </a:moveTo>
                <a:lnTo>
                  <a:pt x="8115300" y="0"/>
                </a:lnTo>
                <a:lnTo>
                  <a:pt x="8115300" y="2755820"/>
                </a:lnTo>
                <a:lnTo>
                  <a:pt x="0" y="2755820"/>
                </a:lnTo>
                <a:lnTo>
                  <a:pt x="0" y="0"/>
                </a:lnTo>
                <a:close/>
              </a:path>
            </a:pathLst>
          </a:custGeom>
          <a:blipFill>
            <a:blip r:embed="rId6"/>
            <a:stretch>
              <a:fillRect/>
            </a:stretch>
          </a:blipFill>
        </p:spPr>
        <p:txBody>
          <a:bodyPr/>
          <a:lstStyle/>
          <a:p>
            <a:endParaRPr lang="en-US"/>
          </a:p>
        </p:txBody>
      </p:sp>
      <p:sp>
        <p:nvSpPr>
          <p:cNvPr id="9" name="Freeform 9"/>
          <p:cNvSpPr/>
          <p:nvPr/>
        </p:nvSpPr>
        <p:spPr>
          <a:xfrm rot="-10688565">
            <a:off x="8316531" y="539100"/>
            <a:ext cx="1955936" cy="2155302"/>
          </a:xfrm>
          <a:custGeom>
            <a:avLst/>
            <a:gdLst/>
            <a:ahLst/>
            <a:cxnLst/>
            <a:rect l="l" t="t" r="r" b="b"/>
            <a:pathLst>
              <a:path w="1955936" h="2155302">
                <a:moveTo>
                  <a:pt x="0" y="0"/>
                </a:moveTo>
                <a:lnTo>
                  <a:pt x="1955936" y="0"/>
                </a:lnTo>
                <a:lnTo>
                  <a:pt x="1955936" y="2155301"/>
                </a:lnTo>
                <a:lnTo>
                  <a:pt x="0" y="2155301"/>
                </a:lnTo>
                <a:lnTo>
                  <a:pt x="0" y="0"/>
                </a:lnTo>
                <a:close/>
              </a:path>
            </a:pathLst>
          </a:custGeom>
          <a:blipFill>
            <a:blip r:embed="rId7"/>
            <a:stretch>
              <a:fillRect/>
            </a:stretch>
          </a:blipFill>
        </p:spPr>
        <p:txBody>
          <a:bodyPr/>
          <a:lstStyle/>
          <a:p>
            <a:endParaRPr lang="en-US"/>
          </a:p>
        </p:txBody>
      </p:sp>
      <p:sp>
        <p:nvSpPr>
          <p:cNvPr id="10" name="Freeform 10"/>
          <p:cNvSpPr/>
          <p:nvPr/>
        </p:nvSpPr>
        <p:spPr>
          <a:xfrm>
            <a:off x="-227818" y="6882183"/>
            <a:ext cx="2953261" cy="3888002"/>
          </a:xfrm>
          <a:custGeom>
            <a:avLst/>
            <a:gdLst/>
            <a:ahLst/>
            <a:cxnLst/>
            <a:rect l="l" t="t" r="r" b="b"/>
            <a:pathLst>
              <a:path w="2953261" h="3888002">
                <a:moveTo>
                  <a:pt x="0" y="0"/>
                </a:moveTo>
                <a:lnTo>
                  <a:pt x="2953261" y="0"/>
                </a:lnTo>
                <a:lnTo>
                  <a:pt x="2953261" y="3888002"/>
                </a:lnTo>
                <a:lnTo>
                  <a:pt x="0" y="3888002"/>
                </a:lnTo>
                <a:lnTo>
                  <a:pt x="0" y="0"/>
                </a:lnTo>
                <a:close/>
              </a:path>
            </a:pathLst>
          </a:custGeom>
          <a:blipFill>
            <a:blip r:embed="rId8"/>
            <a:stretch>
              <a:fillRect/>
            </a:stretch>
          </a:blipFill>
        </p:spPr>
        <p:txBody>
          <a:bodyPr/>
          <a:lstStyle/>
          <a:p>
            <a:endParaRPr lang="en-US"/>
          </a:p>
        </p:txBody>
      </p:sp>
      <p:sp>
        <p:nvSpPr>
          <p:cNvPr id="11" name="Freeform 11"/>
          <p:cNvSpPr/>
          <p:nvPr/>
        </p:nvSpPr>
        <p:spPr>
          <a:xfrm>
            <a:off x="2336434" y="3134823"/>
            <a:ext cx="8546557" cy="5941023"/>
          </a:xfrm>
          <a:custGeom>
            <a:avLst/>
            <a:gdLst/>
            <a:ahLst/>
            <a:cxnLst/>
            <a:rect l="l" t="t" r="r" b="b"/>
            <a:pathLst>
              <a:path w="8546557" h="5941023">
                <a:moveTo>
                  <a:pt x="0" y="0"/>
                </a:moveTo>
                <a:lnTo>
                  <a:pt x="8546557" y="0"/>
                </a:lnTo>
                <a:lnTo>
                  <a:pt x="8546557" y="5941023"/>
                </a:lnTo>
                <a:lnTo>
                  <a:pt x="0" y="5941023"/>
                </a:lnTo>
                <a:lnTo>
                  <a:pt x="0" y="0"/>
                </a:lnTo>
                <a:close/>
              </a:path>
            </a:pathLst>
          </a:custGeom>
          <a:blipFill>
            <a:blip r:embed="rId9"/>
            <a:stretch>
              <a:fillRect/>
            </a:stretch>
          </a:blipFill>
        </p:spPr>
        <p:txBody>
          <a:bodyPr/>
          <a:lstStyle/>
          <a:p>
            <a:endParaRPr lang="en-US"/>
          </a:p>
        </p:txBody>
      </p:sp>
      <p:sp>
        <p:nvSpPr>
          <p:cNvPr id="12" name="TextBox 12"/>
          <p:cNvSpPr txBox="1"/>
          <p:nvPr/>
        </p:nvSpPr>
        <p:spPr>
          <a:xfrm>
            <a:off x="2336434" y="1033319"/>
            <a:ext cx="5499832" cy="1164550"/>
          </a:xfrm>
          <a:prstGeom prst="rect">
            <a:avLst/>
          </a:prstGeom>
        </p:spPr>
        <p:txBody>
          <a:bodyPr lIns="0" tIns="0" rIns="0" bIns="0" rtlCol="0" anchor="t">
            <a:spAutoFit/>
          </a:bodyPr>
          <a:lstStyle/>
          <a:p>
            <a:pPr algn="ctr">
              <a:lnSpc>
                <a:spcPts val="8454"/>
              </a:lnSpc>
            </a:pPr>
            <a:r>
              <a:rPr lang="en-US" sz="9498">
                <a:solidFill>
                  <a:srgbClr val="5E4840"/>
                </a:solidFill>
                <a:latin typeface="Crimson Pro Heavy"/>
              </a:rPr>
              <a:t>KẾT QUẢ</a:t>
            </a:r>
          </a:p>
        </p:txBody>
      </p:sp>
      <p:sp>
        <p:nvSpPr>
          <p:cNvPr id="13" name="TextBox 13"/>
          <p:cNvSpPr txBox="1"/>
          <p:nvPr/>
        </p:nvSpPr>
        <p:spPr>
          <a:xfrm>
            <a:off x="11491467" y="5038725"/>
            <a:ext cx="4731349" cy="1624867"/>
          </a:xfrm>
          <a:prstGeom prst="rect">
            <a:avLst/>
          </a:prstGeom>
        </p:spPr>
        <p:txBody>
          <a:bodyPr lIns="0" tIns="0" rIns="0" bIns="0" rtlCol="0" anchor="t">
            <a:spAutoFit/>
          </a:bodyPr>
          <a:lstStyle/>
          <a:p>
            <a:pPr algn="ctr">
              <a:lnSpc>
                <a:spcPts val="6515"/>
              </a:lnSpc>
            </a:pPr>
            <a:r>
              <a:rPr lang="en-US" sz="4653">
                <a:solidFill>
                  <a:srgbClr val="5E4840"/>
                </a:solidFill>
                <a:latin typeface="Crimson Pro Bold"/>
              </a:rPr>
              <a:t>Hình minh họa 2 : Trang chủ quản trị</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a:off x="-2358930" y="-288812"/>
            <a:ext cx="13276964" cy="11993707"/>
          </a:xfrm>
          <a:custGeom>
            <a:avLst/>
            <a:gdLst/>
            <a:ahLst/>
            <a:cxnLst/>
            <a:rect l="l" t="t" r="r" b="b"/>
            <a:pathLst>
              <a:path w="13276964" h="11993707">
                <a:moveTo>
                  <a:pt x="0" y="0"/>
                </a:moveTo>
                <a:lnTo>
                  <a:pt x="13276964" y="0"/>
                </a:lnTo>
                <a:lnTo>
                  <a:pt x="13276964" y="11993707"/>
                </a:lnTo>
                <a:lnTo>
                  <a:pt x="0" y="11993707"/>
                </a:lnTo>
                <a:lnTo>
                  <a:pt x="0" y="0"/>
                </a:lnTo>
                <a:close/>
              </a:path>
            </a:pathLst>
          </a:custGeom>
          <a:blipFill>
            <a:blip r:embed="rId3"/>
            <a:stretch>
              <a:fillRect t="-13895" b="-13895"/>
            </a:stretch>
          </a:blipFill>
        </p:spPr>
        <p:txBody>
          <a:bodyPr/>
          <a:lstStyle/>
          <a:p>
            <a:endParaRPr lang="en-US"/>
          </a:p>
        </p:txBody>
      </p:sp>
      <p:sp>
        <p:nvSpPr>
          <p:cNvPr id="4" name="Freeform 4"/>
          <p:cNvSpPr/>
          <p:nvPr/>
        </p:nvSpPr>
        <p:spPr>
          <a:xfrm>
            <a:off x="-272623" y="-288812"/>
            <a:ext cx="10524248" cy="13093932"/>
          </a:xfrm>
          <a:custGeom>
            <a:avLst/>
            <a:gdLst/>
            <a:ahLst/>
            <a:cxnLst/>
            <a:rect l="l" t="t" r="r" b="b"/>
            <a:pathLst>
              <a:path w="10524248" h="13093932">
                <a:moveTo>
                  <a:pt x="0" y="0"/>
                </a:moveTo>
                <a:lnTo>
                  <a:pt x="10524248" y="0"/>
                </a:lnTo>
                <a:lnTo>
                  <a:pt x="10524248" y="13093932"/>
                </a:lnTo>
                <a:lnTo>
                  <a:pt x="0" y="13093932"/>
                </a:lnTo>
                <a:lnTo>
                  <a:pt x="0" y="0"/>
                </a:lnTo>
                <a:close/>
              </a:path>
            </a:pathLst>
          </a:custGeom>
          <a:blipFill>
            <a:blip r:embed="rId4"/>
            <a:stretch>
              <a:fillRect/>
            </a:stretch>
          </a:blipFill>
        </p:spPr>
        <p:txBody>
          <a:bodyPr/>
          <a:lstStyle/>
          <a:p>
            <a:endParaRPr lang="en-US"/>
          </a:p>
        </p:txBody>
      </p:sp>
      <p:sp>
        <p:nvSpPr>
          <p:cNvPr id="5" name="Freeform 5"/>
          <p:cNvSpPr/>
          <p:nvPr/>
        </p:nvSpPr>
        <p:spPr>
          <a:xfrm rot="-4077357">
            <a:off x="7786832" y="-403440"/>
            <a:ext cx="3503746" cy="5077893"/>
          </a:xfrm>
          <a:custGeom>
            <a:avLst/>
            <a:gdLst/>
            <a:ahLst/>
            <a:cxnLst/>
            <a:rect l="l" t="t" r="r" b="b"/>
            <a:pathLst>
              <a:path w="3503746" h="5077893">
                <a:moveTo>
                  <a:pt x="0" y="0"/>
                </a:moveTo>
                <a:lnTo>
                  <a:pt x="3503746" y="0"/>
                </a:lnTo>
                <a:lnTo>
                  <a:pt x="3503746" y="5077894"/>
                </a:lnTo>
                <a:lnTo>
                  <a:pt x="0" y="5077894"/>
                </a:lnTo>
                <a:lnTo>
                  <a:pt x="0" y="0"/>
                </a:lnTo>
                <a:close/>
              </a:path>
            </a:pathLst>
          </a:custGeom>
          <a:blipFill>
            <a:blip r:embed="rId5"/>
            <a:stretch>
              <a:fillRect/>
            </a:stretch>
          </a:blipFill>
        </p:spPr>
        <p:txBody>
          <a:bodyPr/>
          <a:lstStyle/>
          <a:p>
            <a:endParaRPr lang="en-US"/>
          </a:p>
        </p:txBody>
      </p:sp>
      <p:sp>
        <p:nvSpPr>
          <p:cNvPr id="6" name="Freeform 6"/>
          <p:cNvSpPr/>
          <p:nvPr/>
        </p:nvSpPr>
        <p:spPr>
          <a:xfrm rot="-128213">
            <a:off x="10289445" y="-389545"/>
            <a:ext cx="10138043" cy="2217697"/>
          </a:xfrm>
          <a:custGeom>
            <a:avLst/>
            <a:gdLst/>
            <a:ahLst/>
            <a:cxnLst/>
            <a:rect l="l" t="t" r="r" b="b"/>
            <a:pathLst>
              <a:path w="10138043" h="2217697">
                <a:moveTo>
                  <a:pt x="0" y="0"/>
                </a:moveTo>
                <a:lnTo>
                  <a:pt x="10138044" y="0"/>
                </a:lnTo>
                <a:lnTo>
                  <a:pt x="10138044" y="2217697"/>
                </a:lnTo>
                <a:lnTo>
                  <a:pt x="0" y="2217697"/>
                </a:lnTo>
                <a:lnTo>
                  <a:pt x="0" y="0"/>
                </a:lnTo>
                <a:close/>
              </a:path>
            </a:pathLst>
          </a:custGeom>
          <a:blipFill>
            <a:blip r:embed="rId6"/>
            <a:stretch>
              <a:fillRect/>
            </a:stretch>
          </a:blipFill>
        </p:spPr>
        <p:txBody>
          <a:bodyPr/>
          <a:lstStyle/>
          <a:p>
            <a:endParaRPr lang="en-US"/>
          </a:p>
        </p:txBody>
      </p:sp>
      <p:sp>
        <p:nvSpPr>
          <p:cNvPr id="7" name="Freeform 7"/>
          <p:cNvSpPr/>
          <p:nvPr/>
        </p:nvSpPr>
        <p:spPr>
          <a:xfrm rot="1827760">
            <a:off x="8166032" y="683975"/>
            <a:ext cx="1955936" cy="2155302"/>
          </a:xfrm>
          <a:custGeom>
            <a:avLst/>
            <a:gdLst/>
            <a:ahLst/>
            <a:cxnLst/>
            <a:rect l="l" t="t" r="r" b="b"/>
            <a:pathLst>
              <a:path w="1955936" h="2155302">
                <a:moveTo>
                  <a:pt x="0" y="0"/>
                </a:moveTo>
                <a:lnTo>
                  <a:pt x="1955936" y="0"/>
                </a:lnTo>
                <a:lnTo>
                  <a:pt x="1955936" y="2155302"/>
                </a:lnTo>
                <a:lnTo>
                  <a:pt x="0" y="2155302"/>
                </a:lnTo>
                <a:lnTo>
                  <a:pt x="0" y="0"/>
                </a:lnTo>
                <a:close/>
              </a:path>
            </a:pathLst>
          </a:custGeom>
          <a:blipFill>
            <a:blip r:embed="rId7"/>
            <a:stretch>
              <a:fillRect/>
            </a:stretch>
          </a:blipFill>
        </p:spPr>
        <p:txBody>
          <a:bodyPr/>
          <a:lstStyle/>
          <a:p>
            <a:endParaRPr lang="en-US"/>
          </a:p>
        </p:txBody>
      </p:sp>
      <p:sp>
        <p:nvSpPr>
          <p:cNvPr id="8" name="Freeform 8"/>
          <p:cNvSpPr/>
          <p:nvPr/>
        </p:nvSpPr>
        <p:spPr>
          <a:xfrm>
            <a:off x="9509075" y="638480"/>
            <a:ext cx="8115300" cy="2755821"/>
          </a:xfrm>
          <a:custGeom>
            <a:avLst/>
            <a:gdLst/>
            <a:ahLst/>
            <a:cxnLst/>
            <a:rect l="l" t="t" r="r" b="b"/>
            <a:pathLst>
              <a:path w="8115300" h="2755821">
                <a:moveTo>
                  <a:pt x="0" y="0"/>
                </a:moveTo>
                <a:lnTo>
                  <a:pt x="8115300" y="0"/>
                </a:lnTo>
                <a:lnTo>
                  <a:pt x="8115300" y="2755820"/>
                </a:lnTo>
                <a:lnTo>
                  <a:pt x="0" y="2755820"/>
                </a:lnTo>
                <a:lnTo>
                  <a:pt x="0" y="0"/>
                </a:lnTo>
                <a:close/>
              </a:path>
            </a:pathLst>
          </a:custGeom>
          <a:blipFill>
            <a:blip r:embed="rId8"/>
            <a:stretch>
              <a:fillRect/>
            </a:stretch>
          </a:blipFill>
        </p:spPr>
        <p:txBody>
          <a:bodyPr/>
          <a:lstStyle/>
          <a:p>
            <a:endParaRPr lang="en-US"/>
          </a:p>
        </p:txBody>
      </p:sp>
      <p:sp>
        <p:nvSpPr>
          <p:cNvPr id="9" name="TextBox 9"/>
          <p:cNvSpPr txBox="1"/>
          <p:nvPr/>
        </p:nvSpPr>
        <p:spPr>
          <a:xfrm>
            <a:off x="10613326" y="1624401"/>
            <a:ext cx="5906800" cy="1031629"/>
          </a:xfrm>
          <a:prstGeom prst="rect">
            <a:avLst/>
          </a:prstGeom>
        </p:spPr>
        <p:txBody>
          <a:bodyPr lIns="0" tIns="0" rIns="0" bIns="0" rtlCol="0" anchor="t">
            <a:spAutoFit/>
          </a:bodyPr>
          <a:lstStyle/>
          <a:p>
            <a:pPr algn="ctr">
              <a:lnSpc>
                <a:spcPts val="7475"/>
              </a:lnSpc>
            </a:pPr>
            <a:r>
              <a:rPr lang="en-US" sz="8399">
                <a:solidFill>
                  <a:srgbClr val="5E4840"/>
                </a:solidFill>
                <a:latin typeface="Crimson Pro Heavy"/>
              </a:rPr>
              <a:t>KẾT LUẬN</a:t>
            </a:r>
          </a:p>
        </p:txBody>
      </p:sp>
      <p:sp>
        <p:nvSpPr>
          <p:cNvPr id="10" name="TextBox 10"/>
          <p:cNvSpPr txBox="1"/>
          <p:nvPr/>
        </p:nvSpPr>
        <p:spPr>
          <a:xfrm rot="-283416">
            <a:off x="871727" y="3349425"/>
            <a:ext cx="8435541" cy="5980430"/>
          </a:xfrm>
          <a:prstGeom prst="rect">
            <a:avLst/>
          </a:prstGeom>
        </p:spPr>
        <p:txBody>
          <a:bodyPr lIns="0" tIns="0" rIns="0" bIns="0" rtlCol="0" anchor="t">
            <a:spAutoFit/>
          </a:bodyPr>
          <a:lstStyle/>
          <a:p>
            <a:pPr algn="ctr">
              <a:lnSpc>
                <a:spcPts val="5320"/>
              </a:lnSpc>
            </a:pPr>
            <a:r>
              <a:rPr lang="en-US" sz="3800">
                <a:solidFill>
                  <a:srgbClr val="5E4840"/>
                </a:solidFill>
                <a:latin typeface="Crimson Pro"/>
              </a:rPr>
              <a:t> Qua một thời gian tìm hiểu, nhóm chúng em đã tìm hiểu được ứng dụng vào xây dựng ứng dụng Quản Lý Lương Thưởng. Cơ bản nắm được các bước cần thiết để xây dựng ứng dụng và xây dựng tài liệu phân tích thiết kế cho ứng dụng Quản Lý Lương Thưởng. Đồng thời, đây là một cơ hội tốt, một nền tảng tốt để chúng em tiếp cận các bài toán thực tế trở nên tốt hơn.</a:t>
            </a:r>
          </a:p>
        </p:txBody>
      </p:sp>
      <p:sp>
        <p:nvSpPr>
          <p:cNvPr id="11" name="Freeform 11"/>
          <p:cNvSpPr/>
          <p:nvPr/>
        </p:nvSpPr>
        <p:spPr>
          <a:xfrm rot="-1391751">
            <a:off x="15081407" y="4108286"/>
            <a:ext cx="4355785" cy="6102677"/>
          </a:xfrm>
          <a:custGeom>
            <a:avLst/>
            <a:gdLst/>
            <a:ahLst/>
            <a:cxnLst/>
            <a:rect l="l" t="t" r="r" b="b"/>
            <a:pathLst>
              <a:path w="4355785" h="6102677">
                <a:moveTo>
                  <a:pt x="0" y="0"/>
                </a:moveTo>
                <a:lnTo>
                  <a:pt x="4355786" y="0"/>
                </a:lnTo>
                <a:lnTo>
                  <a:pt x="4355786" y="6102677"/>
                </a:lnTo>
                <a:lnTo>
                  <a:pt x="0" y="6102677"/>
                </a:lnTo>
                <a:lnTo>
                  <a:pt x="0" y="0"/>
                </a:lnTo>
                <a:close/>
              </a:path>
            </a:pathLst>
          </a:custGeom>
          <a:blipFill>
            <a:blip r:embed="rId9"/>
            <a:stretch>
              <a:fillRect/>
            </a:stretch>
          </a:blipFill>
        </p:spPr>
        <p:txBody>
          <a:bodyPr/>
          <a:lstStyle/>
          <a:p>
            <a:endParaRPr lang="en-US"/>
          </a:p>
        </p:txBody>
      </p:sp>
      <p:sp>
        <p:nvSpPr>
          <p:cNvPr id="12" name="Freeform 12"/>
          <p:cNvSpPr/>
          <p:nvPr/>
        </p:nvSpPr>
        <p:spPr>
          <a:xfrm rot="-5400000">
            <a:off x="13730847" y="7147742"/>
            <a:ext cx="3795966" cy="5318341"/>
          </a:xfrm>
          <a:custGeom>
            <a:avLst/>
            <a:gdLst/>
            <a:ahLst/>
            <a:cxnLst/>
            <a:rect l="l" t="t" r="r" b="b"/>
            <a:pathLst>
              <a:path w="3795966" h="5318341">
                <a:moveTo>
                  <a:pt x="0" y="0"/>
                </a:moveTo>
                <a:lnTo>
                  <a:pt x="3795965" y="0"/>
                </a:lnTo>
                <a:lnTo>
                  <a:pt x="3795965" y="5318341"/>
                </a:lnTo>
                <a:lnTo>
                  <a:pt x="0" y="5318341"/>
                </a:lnTo>
                <a:lnTo>
                  <a:pt x="0" y="0"/>
                </a:lnTo>
                <a:close/>
              </a:path>
            </a:pathLst>
          </a:custGeom>
          <a:blipFill>
            <a:blip r:embed="rId9"/>
            <a:stretch>
              <a:fillRect/>
            </a:stretch>
          </a:blipFill>
        </p:spPr>
        <p:txBody>
          <a:bodyPr/>
          <a:lstStyle/>
          <a:p>
            <a:endParaRPr lang="en-US"/>
          </a:p>
        </p:txBody>
      </p:sp>
      <p:sp>
        <p:nvSpPr>
          <p:cNvPr id="13" name="Freeform 13"/>
          <p:cNvSpPr/>
          <p:nvPr/>
        </p:nvSpPr>
        <p:spPr>
          <a:xfrm rot="2773722">
            <a:off x="15318683" y="7119879"/>
            <a:ext cx="3881235" cy="4276843"/>
          </a:xfrm>
          <a:custGeom>
            <a:avLst/>
            <a:gdLst/>
            <a:ahLst/>
            <a:cxnLst/>
            <a:rect l="l" t="t" r="r" b="b"/>
            <a:pathLst>
              <a:path w="3881235" h="4276843">
                <a:moveTo>
                  <a:pt x="0" y="0"/>
                </a:moveTo>
                <a:lnTo>
                  <a:pt x="3881234" y="0"/>
                </a:lnTo>
                <a:lnTo>
                  <a:pt x="3881234" y="4276842"/>
                </a:lnTo>
                <a:lnTo>
                  <a:pt x="0" y="4276842"/>
                </a:lnTo>
                <a:lnTo>
                  <a:pt x="0" y="0"/>
                </a:lnTo>
                <a:close/>
              </a:path>
            </a:pathLst>
          </a:custGeom>
          <a:blipFill>
            <a:blip r:embed="rId7"/>
            <a:stretch>
              <a:fillRect/>
            </a:stretch>
          </a:blipFill>
        </p:spPr>
        <p:txBody>
          <a:bodyPr/>
          <a:lstStyle/>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a:off x="2732077" y="708587"/>
            <a:ext cx="12823845" cy="8869826"/>
          </a:xfrm>
          <a:custGeom>
            <a:avLst/>
            <a:gdLst/>
            <a:ahLst/>
            <a:cxnLst/>
            <a:rect l="l" t="t" r="r" b="b"/>
            <a:pathLst>
              <a:path w="12823845" h="8869826">
                <a:moveTo>
                  <a:pt x="0" y="0"/>
                </a:moveTo>
                <a:lnTo>
                  <a:pt x="12823846" y="0"/>
                </a:lnTo>
                <a:lnTo>
                  <a:pt x="12823846" y="8869826"/>
                </a:lnTo>
                <a:lnTo>
                  <a:pt x="0" y="8869826"/>
                </a:lnTo>
                <a:lnTo>
                  <a:pt x="0" y="0"/>
                </a:lnTo>
                <a:close/>
              </a:path>
            </a:pathLst>
          </a:custGeom>
          <a:blipFill>
            <a:blip r:embed="rId3"/>
            <a:stretch>
              <a:fillRect/>
            </a:stretch>
          </a:blipFill>
        </p:spPr>
        <p:txBody>
          <a:bodyPr/>
          <a:lstStyle/>
          <a:p>
            <a:endParaRPr lang="en-US"/>
          </a:p>
        </p:txBody>
      </p:sp>
      <p:sp>
        <p:nvSpPr>
          <p:cNvPr id="4" name="Freeform 4"/>
          <p:cNvSpPr/>
          <p:nvPr/>
        </p:nvSpPr>
        <p:spPr>
          <a:xfrm rot="-723437">
            <a:off x="2393441" y="1949386"/>
            <a:ext cx="5533802" cy="6388227"/>
          </a:xfrm>
          <a:custGeom>
            <a:avLst/>
            <a:gdLst/>
            <a:ahLst/>
            <a:cxnLst/>
            <a:rect l="l" t="t" r="r" b="b"/>
            <a:pathLst>
              <a:path w="5533802" h="6388227">
                <a:moveTo>
                  <a:pt x="0" y="0"/>
                </a:moveTo>
                <a:lnTo>
                  <a:pt x="5533802" y="0"/>
                </a:lnTo>
                <a:lnTo>
                  <a:pt x="5533802" y="6388228"/>
                </a:lnTo>
                <a:lnTo>
                  <a:pt x="0" y="6388228"/>
                </a:lnTo>
                <a:lnTo>
                  <a:pt x="0" y="0"/>
                </a:lnTo>
                <a:close/>
              </a:path>
            </a:pathLst>
          </a:custGeom>
          <a:blipFill>
            <a:blip r:embed="rId4"/>
            <a:stretch>
              <a:fillRect/>
            </a:stretch>
          </a:blipFill>
        </p:spPr>
        <p:txBody>
          <a:bodyPr/>
          <a:lstStyle/>
          <a:p>
            <a:endParaRPr lang="en-US"/>
          </a:p>
        </p:txBody>
      </p:sp>
      <p:sp>
        <p:nvSpPr>
          <p:cNvPr id="5" name="Freeform 5"/>
          <p:cNvSpPr/>
          <p:nvPr/>
        </p:nvSpPr>
        <p:spPr>
          <a:xfrm>
            <a:off x="2985009" y="3204937"/>
            <a:ext cx="12236297" cy="4155243"/>
          </a:xfrm>
          <a:custGeom>
            <a:avLst/>
            <a:gdLst/>
            <a:ahLst/>
            <a:cxnLst/>
            <a:rect l="l" t="t" r="r" b="b"/>
            <a:pathLst>
              <a:path w="12236297" h="4155243">
                <a:moveTo>
                  <a:pt x="0" y="0"/>
                </a:moveTo>
                <a:lnTo>
                  <a:pt x="12236298" y="0"/>
                </a:lnTo>
                <a:lnTo>
                  <a:pt x="12236298" y="4155242"/>
                </a:lnTo>
                <a:lnTo>
                  <a:pt x="0" y="4155242"/>
                </a:lnTo>
                <a:lnTo>
                  <a:pt x="0" y="0"/>
                </a:lnTo>
                <a:close/>
              </a:path>
            </a:pathLst>
          </a:custGeom>
          <a:blipFill>
            <a:blip r:embed="rId5"/>
            <a:stretch>
              <a:fillRect/>
            </a:stretch>
          </a:blipFill>
        </p:spPr>
        <p:txBody>
          <a:bodyPr/>
          <a:lstStyle/>
          <a:p>
            <a:endParaRPr lang="en-US"/>
          </a:p>
        </p:txBody>
      </p:sp>
      <p:sp>
        <p:nvSpPr>
          <p:cNvPr id="6" name="Freeform 6"/>
          <p:cNvSpPr/>
          <p:nvPr/>
        </p:nvSpPr>
        <p:spPr>
          <a:xfrm>
            <a:off x="16125660" y="-1294508"/>
            <a:ext cx="2763774" cy="8229600"/>
          </a:xfrm>
          <a:custGeom>
            <a:avLst/>
            <a:gdLst/>
            <a:ahLst/>
            <a:cxnLst/>
            <a:rect l="l" t="t" r="r" b="b"/>
            <a:pathLst>
              <a:path w="2763774" h="8229600">
                <a:moveTo>
                  <a:pt x="0" y="0"/>
                </a:moveTo>
                <a:lnTo>
                  <a:pt x="2763774" y="0"/>
                </a:lnTo>
                <a:lnTo>
                  <a:pt x="2763774" y="8229600"/>
                </a:lnTo>
                <a:lnTo>
                  <a:pt x="0" y="8229600"/>
                </a:lnTo>
                <a:lnTo>
                  <a:pt x="0" y="0"/>
                </a:lnTo>
                <a:close/>
              </a:path>
            </a:pathLst>
          </a:custGeom>
          <a:blipFill>
            <a:blip r:embed="rId6"/>
            <a:stretch>
              <a:fillRect/>
            </a:stretch>
          </a:blipFill>
        </p:spPr>
        <p:txBody>
          <a:bodyPr/>
          <a:lstStyle/>
          <a:p>
            <a:endParaRPr lang="en-US"/>
          </a:p>
        </p:txBody>
      </p:sp>
      <p:sp>
        <p:nvSpPr>
          <p:cNvPr id="7" name="Freeform 7"/>
          <p:cNvSpPr/>
          <p:nvPr/>
        </p:nvSpPr>
        <p:spPr>
          <a:xfrm>
            <a:off x="-604698" y="2820292"/>
            <a:ext cx="2763774" cy="8229600"/>
          </a:xfrm>
          <a:custGeom>
            <a:avLst/>
            <a:gdLst/>
            <a:ahLst/>
            <a:cxnLst/>
            <a:rect l="l" t="t" r="r" b="b"/>
            <a:pathLst>
              <a:path w="2763774" h="8229600">
                <a:moveTo>
                  <a:pt x="0" y="0"/>
                </a:moveTo>
                <a:lnTo>
                  <a:pt x="2763774" y="0"/>
                </a:lnTo>
                <a:lnTo>
                  <a:pt x="2763774" y="8229600"/>
                </a:lnTo>
                <a:lnTo>
                  <a:pt x="0" y="8229600"/>
                </a:lnTo>
                <a:lnTo>
                  <a:pt x="0" y="0"/>
                </a:lnTo>
                <a:close/>
              </a:path>
            </a:pathLst>
          </a:custGeom>
          <a:blipFill>
            <a:blip r:embed="rId6"/>
            <a:stretch>
              <a:fillRect/>
            </a:stretch>
          </a:blipFill>
        </p:spPr>
        <p:txBody>
          <a:bodyPr/>
          <a:lstStyle/>
          <a:p>
            <a:endParaRPr lang="en-US"/>
          </a:p>
        </p:txBody>
      </p:sp>
      <p:sp>
        <p:nvSpPr>
          <p:cNvPr id="8" name="Freeform 8"/>
          <p:cNvSpPr/>
          <p:nvPr/>
        </p:nvSpPr>
        <p:spPr>
          <a:xfrm>
            <a:off x="2434611" y="5143500"/>
            <a:ext cx="2474221" cy="2554034"/>
          </a:xfrm>
          <a:custGeom>
            <a:avLst/>
            <a:gdLst/>
            <a:ahLst/>
            <a:cxnLst/>
            <a:rect l="l" t="t" r="r" b="b"/>
            <a:pathLst>
              <a:path w="2474221" h="2554034">
                <a:moveTo>
                  <a:pt x="0" y="0"/>
                </a:moveTo>
                <a:lnTo>
                  <a:pt x="2474221" y="0"/>
                </a:lnTo>
                <a:lnTo>
                  <a:pt x="2474221" y="2554034"/>
                </a:lnTo>
                <a:lnTo>
                  <a:pt x="0" y="2554034"/>
                </a:lnTo>
                <a:lnTo>
                  <a:pt x="0" y="0"/>
                </a:lnTo>
                <a:close/>
              </a:path>
            </a:pathLst>
          </a:custGeom>
          <a:blipFill>
            <a:blip r:embed="rId7"/>
            <a:stretch>
              <a:fillRect/>
            </a:stretch>
          </a:blipFill>
        </p:spPr>
        <p:txBody>
          <a:bodyPr/>
          <a:lstStyle/>
          <a:p>
            <a:endParaRPr lang="en-US"/>
          </a:p>
        </p:txBody>
      </p:sp>
      <p:sp>
        <p:nvSpPr>
          <p:cNvPr id="9" name="Freeform 9"/>
          <p:cNvSpPr/>
          <p:nvPr/>
        </p:nvSpPr>
        <p:spPr>
          <a:xfrm rot="-403708">
            <a:off x="5713381" y="8092057"/>
            <a:ext cx="14029994" cy="2332486"/>
          </a:xfrm>
          <a:custGeom>
            <a:avLst/>
            <a:gdLst/>
            <a:ahLst/>
            <a:cxnLst/>
            <a:rect l="l" t="t" r="r" b="b"/>
            <a:pathLst>
              <a:path w="14029994" h="2332486">
                <a:moveTo>
                  <a:pt x="0" y="0"/>
                </a:moveTo>
                <a:lnTo>
                  <a:pt x="14029993" y="0"/>
                </a:lnTo>
                <a:lnTo>
                  <a:pt x="14029993" y="2332486"/>
                </a:lnTo>
                <a:lnTo>
                  <a:pt x="0" y="2332486"/>
                </a:lnTo>
                <a:lnTo>
                  <a:pt x="0" y="0"/>
                </a:lnTo>
                <a:close/>
              </a:path>
            </a:pathLst>
          </a:custGeom>
          <a:blipFill>
            <a:blip r:embed="rId8"/>
            <a:stretch>
              <a:fillRect/>
            </a:stretch>
          </a:blipFill>
        </p:spPr>
        <p:txBody>
          <a:bodyPr/>
          <a:lstStyle/>
          <a:p>
            <a:endParaRPr lang="en-US"/>
          </a:p>
        </p:txBody>
      </p:sp>
      <p:sp>
        <p:nvSpPr>
          <p:cNvPr id="10" name="TextBox 10"/>
          <p:cNvSpPr txBox="1"/>
          <p:nvPr/>
        </p:nvSpPr>
        <p:spPr>
          <a:xfrm>
            <a:off x="4387632" y="4497193"/>
            <a:ext cx="9523842" cy="1619802"/>
          </a:xfrm>
          <a:prstGeom prst="rect">
            <a:avLst/>
          </a:prstGeom>
        </p:spPr>
        <p:txBody>
          <a:bodyPr wrap="square" lIns="0" tIns="0" rIns="0" bIns="0" rtlCol="0" anchor="t">
            <a:spAutoFit/>
          </a:bodyPr>
          <a:lstStyle/>
          <a:p>
            <a:pPr algn="ctr">
              <a:lnSpc>
                <a:spcPts val="12491"/>
              </a:lnSpc>
            </a:pPr>
            <a:r>
              <a:rPr lang="en-US" sz="14035" dirty="0">
                <a:solidFill>
                  <a:srgbClr val="FFFFFF"/>
                </a:solidFill>
                <a:latin typeface="Crimson Pro Bold"/>
              </a:rPr>
              <a:t>THANK</a:t>
            </a:r>
            <a:r>
              <a:rPr lang="vi-VN" sz="14035" dirty="0">
                <a:solidFill>
                  <a:srgbClr val="FFFFFF"/>
                </a:solidFill>
                <a:latin typeface="Crimson Pro Bold"/>
              </a:rPr>
              <a:t> </a:t>
            </a:r>
            <a:r>
              <a:rPr lang="en-US" sz="14035" dirty="0">
                <a:solidFill>
                  <a:srgbClr val="FFFFFF"/>
                </a:solidFill>
                <a:latin typeface="Crimson Pro Bold"/>
              </a:rPr>
              <a:t>YOU</a:t>
            </a:r>
          </a:p>
        </p:txBody>
      </p:sp>
      <p:sp>
        <p:nvSpPr>
          <p:cNvPr id="11" name="TextBox 11"/>
          <p:cNvSpPr txBox="1"/>
          <p:nvPr/>
        </p:nvSpPr>
        <p:spPr>
          <a:xfrm>
            <a:off x="4484947" y="4495726"/>
            <a:ext cx="9523842" cy="1618776"/>
          </a:xfrm>
          <a:prstGeom prst="rect">
            <a:avLst/>
          </a:prstGeom>
        </p:spPr>
        <p:txBody>
          <a:bodyPr lIns="0" tIns="0" rIns="0" bIns="0" rtlCol="0" anchor="t">
            <a:spAutoFit/>
          </a:bodyPr>
          <a:lstStyle/>
          <a:p>
            <a:pPr algn="ctr">
              <a:lnSpc>
                <a:spcPts val="12491"/>
              </a:lnSpc>
            </a:pPr>
            <a:r>
              <a:rPr lang="en-US" sz="14040" dirty="0">
                <a:solidFill>
                  <a:srgbClr val="5E4840"/>
                </a:solidFill>
                <a:latin typeface="Crimson Pro Bold"/>
              </a:rPr>
              <a:t>THANK YOU</a:t>
            </a:r>
          </a:p>
        </p:txBody>
      </p:sp>
      <p:sp>
        <p:nvSpPr>
          <p:cNvPr id="12" name="Freeform 12"/>
          <p:cNvSpPr/>
          <p:nvPr/>
        </p:nvSpPr>
        <p:spPr>
          <a:xfrm rot="497645">
            <a:off x="13321251" y="3742148"/>
            <a:ext cx="2890223" cy="4188728"/>
          </a:xfrm>
          <a:custGeom>
            <a:avLst/>
            <a:gdLst/>
            <a:ahLst/>
            <a:cxnLst/>
            <a:rect l="l" t="t" r="r" b="b"/>
            <a:pathLst>
              <a:path w="2890223" h="4188728">
                <a:moveTo>
                  <a:pt x="0" y="0"/>
                </a:moveTo>
                <a:lnTo>
                  <a:pt x="2890222" y="0"/>
                </a:lnTo>
                <a:lnTo>
                  <a:pt x="2890222" y="4188728"/>
                </a:lnTo>
                <a:lnTo>
                  <a:pt x="0" y="4188728"/>
                </a:lnTo>
                <a:lnTo>
                  <a:pt x="0" y="0"/>
                </a:lnTo>
                <a:close/>
              </a:path>
            </a:pathLst>
          </a:custGeom>
          <a:blipFill>
            <a:blip r:embed="rId9"/>
            <a:stretch>
              <a:fillRect/>
            </a:stretch>
          </a:blipFill>
        </p:spPr>
        <p:txBody>
          <a:bodyPr/>
          <a:lstStyle/>
          <a:p>
            <a:endParaRPr lang="en-US"/>
          </a:p>
        </p:txBody>
      </p:sp>
      <p:sp>
        <p:nvSpPr>
          <p:cNvPr id="13" name="Freeform 13"/>
          <p:cNvSpPr/>
          <p:nvPr/>
        </p:nvSpPr>
        <p:spPr>
          <a:xfrm rot="-1429867">
            <a:off x="13810159" y="5932248"/>
            <a:ext cx="1912406" cy="1878938"/>
          </a:xfrm>
          <a:custGeom>
            <a:avLst/>
            <a:gdLst/>
            <a:ahLst/>
            <a:cxnLst/>
            <a:rect l="l" t="t" r="r" b="b"/>
            <a:pathLst>
              <a:path w="1912406" h="1878938">
                <a:moveTo>
                  <a:pt x="0" y="0"/>
                </a:moveTo>
                <a:lnTo>
                  <a:pt x="1912406" y="0"/>
                </a:lnTo>
                <a:lnTo>
                  <a:pt x="1912406" y="1878939"/>
                </a:lnTo>
                <a:lnTo>
                  <a:pt x="0" y="1878939"/>
                </a:lnTo>
                <a:lnTo>
                  <a:pt x="0" y="0"/>
                </a:lnTo>
                <a:close/>
              </a:path>
            </a:pathLst>
          </a:custGeom>
          <a:blipFill>
            <a:blip r:embed="rId10"/>
            <a:stretch>
              <a:fillRect/>
            </a:stretch>
          </a:blipFill>
        </p:spPr>
        <p:txBody>
          <a:bodyPr/>
          <a:lstStyle/>
          <a:p>
            <a:endParaRPr lang="en-US"/>
          </a:p>
        </p:txBody>
      </p:sp>
      <p:sp>
        <p:nvSpPr>
          <p:cNvPr id="14" name="Freeform 14"/>
          <p:cNvSpPr/>
          <p:nvPr/>
        </p:nvSpPr>
        <p:spPr>
          <a:xfrm rot="1289360">
            <a:off x="-326178" y="7782705"/>
            <a:ext cx="2953261" cy="3888002"/>
          </a:xfrm>
          <a:custGeom>
            <a:avLst/>
            <a:gdLst/>
            <a:ahLst/>
            <a:cxnLst/>
            <a:rect l="l" t="t" r="r" b="b"/>
            <a:pathLst>
              <a:path w="2953261" h="3888002">
                <a:moveTo>
                  <a:pt x="0" y="0"/>
                </a:moveTo>
                <a:lnTo>
                  <a:pt x="2953261" y="0"/>
                </a:lnTo>
                <a:lnTo>
                  <a:pt x="2953261" y="3888001"/>
                </a:lnTo>
                <a:lnTo>
                  <a:pt x="0" y="3888001"/>
                </a:lnTo>
                <a:lnTo>
                  <a:pt x="0" y="0"/>
                </a:lnTo>
                <a:close/>
              </a:path>
            </a:pathLst>
          </a:custGeom>
          <a:blipFill>
            <a:blip r:embed="rId11"/>
            <a:stretch>
              <a:fillRect/>
            </a:stretch>
          </a:blipFill>
        </p:spPr>
        <p:txBody>
          <a:bodyPr/>
          <a:lstStyle/>
          <a:p>
            <a:endParaRPr lang="en-US"/>
          </a:p>
        </p:txBody>
      </p:sp>
      <p:sp>
        <p:nvSpPr>
          <p:cNvPr id="15" name="Freeform 15"/>
          <p:cNvSpPr/>
          <p:nvPr/>
        </p:nvSpPr>
        <p:spPr>
          <a:xfrm rot="-9265592">
            <a:off x="15460863" y="-1269088"/>
            <a:ext cx="2953261" cy="3888002"/>
          </a:xfrm>
          <a:custGeom>
            <a:avLst/>
            <a:gdLst/>
            <a:ahLst/>
            <a:cxnLst/>
            <a:rect l="l" t="t" r="r" b="b"/>
            <a:pathLst>
              <a:path w="2953261" h="3888002">
                <a:moveTo>
                  <a:pt x="0" y="0"/>
                </a:moveTo>
                <a:lnTo>
                  <a:pt x="2953261" y="0"/>
                </a:lnTo>
                <a:lnTo>
                  <a:pt x="2953261" y="3888001"/>
                </a:lnTo>
                <a:lnTo>
                  <a:pt x="0" y="3888001"/>
                </a:lnTo>
                <a:lnTo>
                  <a:pt x="0" y="0"/>
                </a:lnTo>
                <a:close/>
              </a:path>
            </a:pathLst>
          </a:custGeom>
          <a:blipFill>
            <a:blip r:embed="rId11"/>
            <a:stretch>
              <a:fillRect/>
            </a:stretch>
          </a:blipFill>
        </p:spPr>
        <p:txBody>
          <a:bodyPr/>
          <a:lstStyle/>
          <a:p>
            <a:endParaRPr lang="en-US"/>
          </a:p>
        </p:txBody>
      </p:sp>
      <p:sp>
        <p:nvSpPr>
          <p:cNvPr id="16" name="Freeform 16"/>
          <p:cNvSpPr/>
          <p:nvPr/>
        </p:nvSpPr>
        <p:spPr>
          <a:xfrm rot="-1106033">
            <a:off x="-5505406" y="-416254"/>
            <a:ext cx="14029994" cy="2332486"/>
          </a:xfrm>
          <a:custGeom>
            <a:avLst/>
            <a:gdLst/>
            <a:ahLst/>
            <a:cxnLst/>
            <a:rect l="l" t="t" r="r" b="b"/>
            <a:pathLst>
              <a:path w="14029994" h="2332486">
                <a:moveTo>
                  <a:pt x="0" y="0"/>
                </a:moveTo>
                <a:lnTo>
                  <a:pt x="14029994" y="0"/>
                </a:lnTo>
                <a:lnTo>
                  <a:pt x="14029994" y="2332487"/>
                </a:lnTo>
                <a:lnTo>
                  <a:pt x="0" y="2332487"/>
                </a:lnTo>
                <a:lnTo>
                  <a:pt x="0" y="0"/>
                </a:lnTo>
                <a:close/>
              </a:path>
            </a:pathLst>
          </a:custGeom>
          <a:blipFill>
            <a:blip r:embed="rId8"/>
            <a:stretch>
              <a:fillRect/>
            </a:stretch>
          </a:blipFill>
        </p:spPr>
        <p:txBody>
          <a:bodyPr/>
          <a:lstStyle/>
          <a:p>
            <a:endParaRPr lang="en-US"/>
          </a:p>
        </p:txBody>
      </p:sp>
      <p:sp>
        <p:nvSpPr>
          <p:cNvPr id="17" name="TextBox 11">
            <a:extLst>
              <a:ext uri="{FF2B5EF4-FFF2-40B4-BE49-F238E27FC236}">
                <a16:creationId xmlns:a16="http://schemas.microsoft.com/office/drawing/2014/main" id="{0F587E45-7F45-D017-C925-6C3EA6CF97F1}"/>
              </a:ext>
            </a:extLst>
          </p:cNvPr>
          <p:cNvSpPr txBox="1"/>
          <p:nvPr/>
        </p:nvSpPr>
        <p:spPr>
          <a:xfrm>
            <a:off x="1942516" y="6985271"/>
            <a:ext cx="12823845" cy="1362874"/>
          </a:xfrm>
          <a:prstGeom prst="rect">
            <a:avLst/>
          </a:prstGeom>
        </p:spPr>
        <p:txBody>
          <a:bodyPr wrap="square" lIns="0" tIns="0" rIns="0" bIns="0" rtlCol="0" anchor="t">
            <a:spAutoFit/>
          </a:bodyPr>
          <a:lstStyle/>
          <a:p>
            <a:pPr algn="ctr">
              <a:lnSpc>
                <a:spcPts val="12491"/>
              </a:lnSpc>
            </a:pPr>
            <a:r>
              <a:rPr lang="en-US" sz="4800" dirty="0">
                <a:solidFill>
                  <a:schemeClr val="bg2">
                    <a:lumMod val="10000"/>
                  </a:schemeClr>
                </a:solidFill>
                <a:latin typeface="Crimson Pro Bold"/>
              </a:rPr>
              <a:t>https://github.com/aleevan2812/Java_HaUI</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3444" b="-13444"/>
            </a:stretch>
          </a:blipFill>
        </p:spPr>
        <p:txBody>
          <a:bodyPr/>
          <a:lstStyle/>
          <a:p>
            <a:endParaRPr lang="en-US"/>
          </a:p>
        </p:txBody>
      </p:sp>
      <p:sp>
        <p:nvSpPr>
          <p:cNvPr id="3" name="Freeform 3"/>
          <p:cNvSpPr/>
          <p:nvPr/>
        </p:nvSpPr>
        <p:spPr>
          <a:xfrm rot="-5400000">
            <a:off x="5603258" y="-1435581"/>
            <a:ext cx="7081484" cy="13158163"/>
          </a:xfrm>
          <a:custGeom>
            <a:avLst/>
            <a:gdLst/>
            <a:ahLst/>
            <a:cxnLst/>
            <a:rect l="l" t="t" r="r" b="b"/>
            <a:pathLst>
              <a:path w="7081484" h="13158163">
                <a:moveTo>
                  <a:pt x="0" y="0"/>
                </a:moveTo>
                <a:lnTo>
                  <a:pt x="7081484" y="0"/>
                </a:lnTo>
                <a:lnTo>
                  <a:pt x="7081484" y="13158162"/>
                </a:lnTo>
                <a:lnTo>
                  <a:pt x="0" y="1315816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5971907" y="7511418"/>
            <a:ext cx="6344186" cy="196093"/>
          </a:xfrm>
          <a:custGeom>
            <a:avLst/>
            <a:gdLst/>
            <a:ahLst/>
            <a:cxnLst/>
            <a:rect l="l" t="t" r="r" b="b"/>
            <a:pathLst>
              <a:path w="6344186" h="196093">
                <a:moveTo>
                  <a:pt x="0" y="0"/>
                </a:moveTo>
                <a:lnTo>
                  <a:pt x="6344186" y="0"/>
                </a:lnTo>
                <a:lnTo>
                  <a:pt x="6344186" y="196093"/>
                </a:lnTo>
                <a:lnTo>
                  <a:pt x="0" y="19609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5" name="TextBox 5"/>
          <p:cNvSpPr txBox="1"/>
          <p:nvPr/>
        </p:nvSpPr>
        <p:spPr>
          <a:xfrm>
            <a:off x="4717752" y="2937507"/>
            <a:ext cx="8852497" cy="4573911"/>
          </a:xfrm>
          <a:prstGeom prst="rect">
            <a:avLst/>
          </a:prstGeom>
        </p:spPr>
        <p:txBody>
          <a:bodyPr lIns="0" tIns="0" rIns="0" bIns="0" rtlCol="0" anchor="t">
            <a:spAutoFit/>
          </a:bodyPr>
          <a:lstStyle/>
          <a:p>
            <a:pPr algn="ctr">
              <a:lnSpc>
                <a:spcPts val="8910"/>
              </a:lnSpc>
            </a:pPr>
            <a:r>
              <a:rPr lang="en-US" sz="9000" dirty="0">
                <a:solidFill>
                  <a:srgbClr val="5E4840"/>
                </a:solidFill>
                <a:latin typeface="Crimson Pro Bold"/>
              </a:rPr>
              <a:t>PHÂN TÍCH THIẾT KẾ PHẦN MỀM QUẢN LÝ LƯƠNG THƯỞNG</a:t>
            </a:r>
          </a:p>
        </p:txBody>
      </p:sp>
      <p:sp>
        <p:nvSpPr>
          <p:cNvPr id="6" name="Freeform 6"/>
          <p:cNvSpPr/>
          <p:nvPr/>
        </p:nvSpPr>
        <p:spPr>
          <a:xfrm>
            <a:off x="1795815" y="-3898990"/>
            <a:ext cx="16230600" cy="5214080"/>
          </a:xfrm>
          <a:custGeom>
            <a:avLst/>
            <a:gdLst/>
            <a:ahLst/>
            <a:cxnLst/>
            <a:rect l="l" t="t" r="r" b="b"/>
            <a:pathLst>
              <a:path w="16230600" h="5214080">
                <a:moveTo>
                  <a:pt x="0" y="0"/>
                </a:moveTo>
                <a:lnTo>
                  <a:pt x="16230600" y="0"/>
                </a:lnTo>
                <a:lnTo>
                  <a:pt x="16230600" y="5214080"/>
                </a:lnTo>
                <a:lnTo>
                  <a:pt x="0" y="5214080"/>
                </a:lnTo>
                <a:lnTo>
                  <a:pt x="0" y="0"/>
                </a:lnTo>
                <a:close/>
              </a:path>
            </a:pathLst>
          </a:custGeom>
          <a:blipFill>
            <a:blip r:embed="rId7"/>
            <a:stretch>
              <a:fillRect/>
            </a:stretch>
          </a:blipFill>
        </p:spPr>
        <p:txBody>
          <a:bodyPr/>
          <a:lstStyle/>
          <a:p>
            <a:endParaRPr lang="en-US"/>
          </a:p>
        </p:txBody>
      </p:sp>
      <p:sp>
        <p:nvSpPr>
          <p:cNvPr id="7" name="Freeform 7"/>
          <p:cNvSpPr/>
          <p:nvPr/>
        </p:nvSpPr>
        <p:spPr>
          <a:xfrm>
            <a:off x="-553325" y="-7354404"/>
            <a:ext cx="5565988" cy="9193073"/>
          </a:xfrm>
          <a:custGeom>
            <a:avLst/>
            <a:gdLst/>
            <a:ahLst/>
            <a:cxnLst/>
            <a:rect l="l" t="t" r="r" b="b"/>
            <a:pathLst>
              <a:path w="5565988" h="9193073">
                <a:moveTo>
                  <a:pt x="0" y="0"/>
                </a:moveTo>
                <a:lnTo>
                  <a:pt x="5565988" y="0"/>
                </a:lnTo>
                <a:lnTo>
                  <a:pt x="5565988" y="9193074"/>
                </a:lnTo>
                <a:lnTo>
                  <a:pt x="0" y="9193074"/>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8" name="Freeform 8"/>
          <p:cNvSpPr/>
          <p:nvPr/>
        </p:nvSpPr>
        <p:spPr>
          <a:xfrm>
            <a:off x="1468768" y="9258300"/>
            <a:ext cx="16230600" cy="5214080"/>
          </a:xfrm>
          <a:custGeom>
            <a:avLst/>
            <a:gdLst/>
            <a:ahLst/>
            <a:cxnLst/>
            <a:rect l="l" t="t" r="r" b="b"/>
            <a:pathLst>
              <a:path w="16230600" h="5214080">
                <a:moveTo>
                  <a:pt x="0" y="0"/>
                </a:moveTo>
                <a:lnTo>
                  <a:pt x="16230600" y="0"/>
                </a:lnTo>
                <a:lnTo>
                  <a:pt x="16230600" y="5214080"/>
                </a:lnTo>
                <a:lnTo>
                  <a:pt x="0" y="5214080"/>
                </a:lnTo>
                <a:lnTo>
                  <a:pt x="0" y="0"/>
                </a:lnTo>
                <a:close/>
              </a:path>
            </a:pathLst>
          </a:custGeom>
          <a:blipFill>
            <a:blip r:embed="rId7"/>
            <a:stretch>
              <a:fillRect/>
            </a:stretch>
          </a:blipFill>
        </p:spPr>
        <p:txBody>
          <a:bodyPr/>
          <a:lstStyle/>
          <a:p>
            <a:endParaRPr lang="en-US"/>
          </a:p>
        </p:txBody>
      </p:sp>
      <p:sp>
        <p:nvSpPr>
          <p:cNvPr id="9" name="Freeform 9"/>
          <p:cNvSpPr/>
          <p:nvPr/>
        </p:nvSpPr>
        <p:spPr>
          <a:xfrm>
            <a:off x="13670670" y="8227172"/>
            <a:ext cx="5565988" cy="9193073"/>
          </a:xfrm>
          <a:custGeom>
            <a:avLst/>
            <a:gdLst/>
            <a:ahLst/>
            <a:cxnLst/>
            <a:rect l="l" t="t" r="r" b="b"/>
            <a:pathLst>
              <a:path w="5565988" h="9193073">
                <a:moveTo>
                  <a:pt x="0" y="0"/>
                </a:moveTo>
                <a:lnTo>
                  <a:pt x="5565988" y="0"/>
                </a:lnTo>
                <a:lnTo>
                  <a:pt x="5565988" y="9193073"/>
                </a:lnTo>
                <a:lnTo>
                  <a:pt x="0" y="9193073"/>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0" name="Freeform 10"/>
          <p:cNvSpPr/>
          <p:nvPr/>
        </p:nvSpPr>
        <p:spPr>
          <a:xfrm flipH="1">
            <a:off x="13275337" y="-7354404"/>
            <a:ext cx="5565988" cy="9193073"/>
          </a:xfrm>
          <a:custGeom>
            <a:avLst/>
            <a:gdLst/>
            <a:ahLst/>
            <a:cxnLst/>
            <a:rect l="l" t="t" r="r" b="b"/>
            <a:pathLst>
              <a:path w="5565988" h="9193073">
                <a:moveTo>
                  <a:pt x="5565988" y="0"/>
                </a:moveTo>
                <a:lnTo>
                  <a:pt x="0" y="0"/>
                </a:lnTo>
                <a:lnTo>
                  <a:pt x="0" y="9193074"/>
                </a:lnTo>
                <a:lnTo>
                  <a:pt x="5565988" y="9193074"/>
                </a:lnTo>
                <a:lnTo>
                  <a:pt x="5565988"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1" name="Freeform 11"/>
          <p:cNvSpPr/>
          <p:nvPr/>
        </p:nvSpPr>
        <p:spPr>
          <a:xfrm flipH="1">
            <a:off x="-553325" y="8448330"/>
            <a:ext cx="5565988" cy="9193073"/>
          </a:xfrm>
          <a:custGeom>
            <a:avLst/>
            <a:gdLst/>
            <a:ahLst/>
            <a:cxnLst/>
            <a:rect l="l" t="t" r="r" b="b"/>
            <a:pathLst>
              <a:path w="5565988" h="9193073">
                <a:moveTo>
                  <a:pt x="5565988" y="0"/>
                </a:moveTo>
                <a:lnTo>
                  <a:pt x="0" y="0"/>
                </a:lnTo>
                <a:lnTo>
                  <a:pt x="0" y="9193074"/>
                </a:lnTo>
                <a:lnTo>
                  <a:pt x="5565988" y="9193074"/>
                </a:lnTo>
                <a:lnTo>
                  <a:pt x="5565988"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US"/>
          </a:p>
        </p:txBody>
      </p:sp>
      <p:sp>
        <p:nvSpPr>
          <p:cNvPr id="12" name="Freeform 12"/>
          <p:cNvSpPr/>
          <p:nvPr/>
        </p:nvSpPr>
        <p:spPr>
          <a:xfrm rot="-1521695">
            <a:off x="-1735152" y="1731197"/>
            <a:ext cx="4390055" cy="4932646"/>
          </a:xfrm>
          <a:custGeom>
            <a:avLst/>
            <a:gdLst/>
            <a:ahLst/>
            <a:cxnLst/>
            <a:rect l="l" t="t" r="r" b="b"/>
            <a:pathLst>
              <a:path w="4390055" h="4932646">
                <a:moveTo>
                  <a:pt x="0" y="0"/>
                </a:moveTo>
                <a:lnTo>
                  <a:pt x="4390054" y="0"/>
                </a:lnTo>
                <a:lnTo>
                  <a:pt x="4390054" y="4932646"/>
                </a:lnTo>
                <a:lnTo>
                  <a:pt x="0" y="4932646"/>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3" name="Freeform 13"/>
          <p:cNvSpPr/>
          <p:nvPr/>
        </p:nvSpPr>
        <p:spPr>
          <a:xfrm>
            <a:off x="-1079394" y="5614325"/>
            <a:ext cx="2875209" cy="2612847"/>
          </a:xfrm>
          <a:custGeom>
            <a:avLst/>
            <a:gdLst/>
            <a:ahLst/>
            <a:cxnLst/>
            <a:rect l="l" t="t" r="r" b="b"/>
            <a:pathLst>
              <a:path w="2875209" h="2612847">
                <a:moveTo>
                  <a:pt x="0" y="0"/>
                </a:moveTo>
                <a:lnTo>
                  <a:pt x="2875209" y="0"/>
                </a:lnTo>
                <a:lnTo>
                  <a:pt x="2875209" y="2612847"/>
                </a:lnTo>
                <a:lnTo>
                  <a:pt x="0" y="2612847"/>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14" name="Freeform 14"/>
          <p:cNvSpPr/>
          <p:nvPr/>
        </p:nvSpPr>
        <p:spPr>
          <a:xfrm rot="1388758" flipH="1">
            <a:off x="15831388" y="3482497"/>
            <a:ext cx="4390055" cy="4932646"/>
          </a:xfrm>
          <a:custGeom>
            <a:avLst/>
            <a:gdLst/>
            <a:ahLst/>
            <a:cxnLst/>
            <a:rect l="l" t="t" r="r" b="b"/>
            <a:pathLst>
              <a:path w="4390055" h="4932646">
                <a:moveTo>
                  <a:pt x="4390055" y="0"/>
                </a:moveTo>
                <a:lnTo>
                  <a:pt x="0" y="0"/>
                </a:lnTo>
                <a:lnTo>
                  <a:pt x="0" y="4932645"/>
                </a:lnTo>
                <a:lnTo>
                  <a:pt x="4390055" y="4932645"/>
                </a:lnTo>
                <a:lnTo>
                  <a:pt x="4390055" y="0"/>
                </a:lnTo>
                <a:close/>
              </a:path>
            </a:pathLst>
          </a:custGeom>
          <a:blipFill>
            <a:blip r:embed="rId10">
              <a:extLst>
                <a:ext uri="{96DAC541-7B7A-43D3-8B79-37D633B846F1}">
                  <asvg:svgBlip xmlns:asvg="http://schemas.microsoft.com/office/drawing/2016/SVG/main" r:embed="rId11"/>
                </a:ext>
              </a:extLst>
            </a:blip>
            <a:stretch>
              <a:fillRect/>
            </a:stretch>
          </a:blipFill>
        </p:spPr>
        <p:txBody>
          <a:bodyPr/>
          <a:lstStyle/>
          <a:p>
            <a:endParaRPr lang="en-US"/>
          </a:p>
        </p:txBody>
      </p:sp>
      <p:sp>
        <p:nvSpPr>
          <p:cNvPr id="15" name="Freeform 15"/>
          <p:cNvSpPr/>
          <p:nvPr/>
        </p:nvSpPr>
        <p:spPr>
          <a:xfrm>
            <a:off x="16261764" y="1251533"/>
            <a:ext cx="2875209" cy="2612847"/>
          </a:xfrm>
          <a:custGeom>
            <a:avLst/>
            <a:gdLst/>
            <a:ahLst/>
            <a:cxnLst/>
            <a:rect l="l" t="t" r="r" b="b"/>
            <a:pathLst>
              <a:path w="2875209" h="2612847">
                <a:moveTo>
                  <a:pt x="0" y="0"/>
                </a:moveTo>
                <a:lnTo>
                  <a:pt x="2875209" y="0"/>
                </a:lnTo>
                <a:lnTo>
                  <a:pt x="2875209" y="2612847"/>
                </a:lnTo>
                <a:lnTo>
                  <a:pt x="0" y="2612847"/>
                </a:lnTo>
                <a:lnTo>
                  <a:pt x="0" y="0"/>
                </a:lnTo>
                <a:close/>
              </a:path>
            </a:pathLst>
          </a:custGeom>
          <a:blipFill>
            <a:blip r:embed="rId12">
              <a:extLst>
                <a:ext uri="{96DAC541-7B7A-43D3-8B79-37D633B846F1}">
                  <asvg:svgBlip xmlns:asvg="http://schemas.microsoft.com/office/drawing/2016/SVG/main" r:embed="rId13"/>
                </a:ext>
              </a:extLst>
            </a:blip>
            <a:stretch>
              <a:fillRect/>
            </a:stretch>
          </a:blipFill>
        </p:spPr>
        <p:txBody>
          <a:bodyPr/>
          <a:lstStyle/>
          <a:p>
            <a:endParaRPr lang="en-US"/>
          </a:p>
        </p:txBody>
      </p:sp>
      <p:sp>
        <p:nvSpPr>
          <p:cNvPr id="16" name="Freeform 16"/>
          <p:cNvSpPr/>
          <p:nvPr/>
        </p:nvSpPr>
        <p:spPr>
          <a:xfrm>
            <a:off x="11728354" y="3022042"/>
            <a:ext cx="1175478" cy="1175478"/>
          </a:xfrm>
          <a:custGeom>
            <a:avLst/>
            <a:gdLst/>
            <a:ahLst/>
            <a:cxnLst/>
            <a:rect l="l" t="t" r="r" b="b"/>
            <a:pathLst>
              <a:path w="1175478" h="1175478">
                <a:moveTo>
                  <a:pt x="0" y="0"/>
                </a:moveTo>
                <a:lnTo>
                  <a:pt x="1175478" y="0"/>
                </a:lnTo>
                <a:lnTo>
                  <a:pt x="1175478" y="1175478"/>
                </a:lnTo>
                <a:lnTo>
                  <a:pt x="0" y="1175478"/>
                </a:lnTo>
                <a:lnTo>
                  <a:pt x="0" y="0"/>
                </a:lnTo>
                <a:close/>
              </a:path>
            </a:pathLst>
          </a:custGeom>
          <a:blipFill>
            <a:blip r:embed="rId14"/>
            <a:stretch>
              <a:fillRect/>
            </a:stretch>
          </a:blipFill>
        </p:spPr>
        <p:txBody>
          <a:bodyPr/>
          <a:lstStyle/>
          <a:p>
            <a:endParaRPr lang="en-US"/>
          </a:p>
        </p:txBody>
      </p:sp>
      <p:sp>
        <p:nvSpPr>
          <p:cNvPr id="17" name="Freeform 17"/>
          <p:cNvSpPr/>
          <p:nvPr/>
        </p:nvSpPr>
        <p:spPr>
          <a:xfrm>
            <a:off x="5260987" y="5927793"/>
            <a:ext cx="905013" cy="905013"/>
          </a:xfrm>
          <a:custGeom>
            <a:avLst/>
            <a:gdLst/>
            <a:ahLst/>
            <a:cxnLst/>
            <a:rect l="l" t="t" r="r" b="b"/>
            <a:pathLst>
              <a:path w="905013" h="905013">
                <a:moveTo>
                  <a:pt x="0" y="0"/>
                </a:moveTo>
                <a:lnTo>
                  <a:pt x="905013" y="0"/>
                </a:lnTo>
                <a:lnTo>
                  <a:pt x="905013" y="905013"/>
                </a:lnTo>
                <a:lnTo>
                  <a:pt x="0" y="905013"/>
                </a:lnTo>
                <a:lnTo>
                  <a:pt x="0" y="0"/>
                </a:lnTo>
                <a:close/>
              </a:path>
            </a:pathLst>
          </a:custGeom>
          <a:blipFill>
            <a:blip r:embed="rId15"/>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34144" y="-33419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38888" b="-38888"/>
            </a:stretch>
          </a:blipFill>
        </p:spPr>
        <p:txBody>
          <a:bodyPr/>
          <a:lstStyle/>
          <a:p>
            <a:endParaRPr lang="en-US"/>
          </a:p>
        </p:txBody>
      </p:sp>
      <p:sp>
        <p:nvSpPr>
          <p:cNvPr id="3" name="Freeform 3"/>
          <p:cNvSpPr/>
          <p:nvPr/>
        </p:nvSpPr>
        <p:spPr>
          <a:xfrm>
            <a:off x="2928198" y="-3075622"/>
            <a:ext cx="16230600" cy="5274945"/>
          </a:xfrm>
          <a:custGeom>
            <a:avLst/>
            <a:gdLst/>
            <a:ahLst/>
            <a:cxnLst/>
            <a:rect l="l" t="t" r="r" b="b"/>
            <a:pathLst>
              <a:path w="16230600" h="5274945">
                <a:moveTo>
                  <a:pt x="0" y="0"/>
                </a:moveTo>
                <a:lnTo>
                  <a:pt x="16230600" y="0"/>
                </a:lnTo>
                <a:lnTo>
                  <a:pt x="16230600" y="5274944"/>
                </a:lnTo>
                <a:lnTo>
                  <a:pt x="0" y="5274944"/>
                </a:lnTo>
                <a:lnTo>
                  <a:pt x="0" y="0"/>
                </a:lnTo>
                <a:close/>
              </a:path>
            </a:pathLst>
          </a:custGeom>
          <a:blipFill>
            <a:blip r:embed="rId4"/>
            <a:stretch>
              <a:fillRect/>
            </a:stretch>
          </a:blipFill>
        </p:spPr>
        <p:txBody>
          <a:bodyPr/>
          <a:lstStyle/>
          <a:p>
            <a:endParaRPr lang="en-US"/>
          </a:p>
        </p:txBody>
      </p:sp>
      <p:sp>
        <p:nvSpPr>
          <p:cNvPr id="4" name="Freeform 4"/>
          <p:cNvSpPr/>
          <p:nvPr/>
        </p:nvSpPr>
        <p:spPr>
          <a:xfrm flipH="1" flipV="1">
            <a:off x="-4629685" y="7483211"/>
            <a:ext cx="16230600" cy="5274945"/>
          </a:xfrm>
          <a:custGeom>
            <a:avLst/>
            <a:gdLst/>
            <a:ahLst/>
            <a:cxnLst/>
            <a:rect l="l" t="t" r="r" b="b"/>
            <a:pathLst>
              <a:path w="16230600" h="5274945">
                <a:moveTo>
                  <a:pt x="16230600" y="5274945"/>
                </a:moveTo>
                <a:lnTo>
                  <a:pt x="0" y="5274945"/>
                </a:lnTo>
                <a:lnTo>
                  <a:pt x="0" y="0"/>
                </a:lnTo>
                <a:lnTo>
                  <a:pt x="16230600" y="0"/>
                </a:lnTo>
                <a:lnTo>
                  <a:pt x="16230600" y="5274945"/>
                </a:lnTo>
                <a:close/>
              </a:path>
            </a:pathLst>
          </a:custGeom>
          <a:blipFill>
            <a:blip r:embed="rId4"/>
            <a:stretch>
              <a:fillRect/>
            </a:stretch>
          </a:blipFill>
        </p:spPr>
        <p:txBody>
          <a:bodyPr/>
          <a:lstStyle/>
          <a:p>
            <a:endParaRPr lang="en-US"/>
          </a:p>
        </p:txBody>
      </p:sp>
      <p:sp>
        <p:nvSpPr>
          <p:cNvPr id="5" name="Freeform 5"/>
          <p:cNvSpPr/>
          <p:nvPr/>
        </p:nvSpPr>
        <p:spPr>
          <a:xfrm rot="-630929">
            <a:off x="15826582" y="-4338118"/>
            <a:ext cx="7128891" cy="8229600"/>
          </a:xfrm>
          <a:custGeom>
            <a:avLst/>
            <a:gdLst/>
            <a:ahLst/>
            <a:cxnLst/>
            <a:rect l="l" t="t" r="r" b="b"/>
            <a:pathLst>
              <a:path w="7128891" h="8229600">
                <a:moveTo>
                  <a:pt x="0" y="0"/>
                </a:moveTo>
                <a:lnTo>
                  <a:pt x="7128891" y="0"/>
                </a:lnTo>
                <a:lnTo>
                  <a:pt x="7128891" y="8229600"/>
                </a:lnTo>
                <a:lnTo>
                  <a:pt x="0" y="8229600"/>
                </a:lnTo>
                <a:lnTo>
                  <a:pt x="0" y="0"/>
                </a:lnTo>
                <a:close/>
              </a:path>
            </a:pathLst>
          </a:custGeom>
          <a:blipFill>
            <a:blip r:embed="rId5"/>
            <a:stretch>
              <a:fillRect/>
            </a:stretch>
          </a:blipFill>
        </p:spPr>
        <p:txBody>
          <a:bodyPr/>
          <a:lstStyle/>
          <a:p>
            <a:endParaRPr lang="en-US"/>
          </a:p>
        </p:txBody>
      </p:sp>
      <p:sp>
        <p:nvSpPr>
          <p:cNvPr id="6" name="Freeform 6"/>
          <p:cNvSpPr/>
          <p:nvPr/>
        </p:nvSpPr>
        <p:spPr>
          <a:xfrm rot="-1166592">
            <a:off x="-4838074" y="6172200"/>
            <a:ext cx="7128891" cy="8229600"/>
          </a:xfrm>
          <a:custGeom>
            <a:avLst/>
            <a:gdLst/>
            <a:ahLst/>
            <a:cxnLst/>
            <a:rect l="l" t="t" r="r" b="b"/>
            <a:pathLst>
              <a:path w="7128891" h="8229600">
                <a:moveTo>
                  <a:pt x="0" y="0"/>
                </a:moveTo>
                <a:lnTo>
                  <a:pt x="7128891" y="0"/>
                </a:lnTo>
                <a:lnTo>
                  <a:pt x="7128891" y="8229600"/>
                </a:lnTo>
                <a:lnTo>
                  <a:pt x="0" y="8229600"/>
                </a:lnTo>
                <a:lnTo>
                  <a:pt x="0" y="0"/>
                </a:lnTo>
                <a:close/>
              </a:path>
            </a:pathLst>
          </a:custGeom>
          <a:blipFill>
            <a:blip r:embed="rId5"/>
            <a:stretch>
              <a:fillRect/>
            </a:stretch>
          </a:blipFill>
        </p:spPr>
        <p:txBody>
          <a:bodyPr/>
          <a:lstStyle/>
          <a:p>
            <a:endParaRPr lang="en-US"/>
          </a:p>
        </p:txBody>
      </p:sp>
      <p:sp>
        <p:nvSpPr>
          <p:cNvPr id="7" name="Freeform 7"/>
          <p:cNvSpPr/>
          <p:nvPr/>
        </p:nvSpPr>
        <p:spPr>
          <a:xfrm>
            <a:off x="-3705935" y="-763672"/>
            <a:ext cx="5071491" cy="8229600"/>
          </a:xfrm>
          <a:custGeom>
            <a:avLst/>
            <a:gdLst/>
            <a:ahLst/>
            <a:cxnLst/>
            <a:rect l="l" t="t" r="r" b="b"/>
            <a:pathLst>
              <a:path w="5071491" h="8229600">
                <a:moveTo>
                  <a:pt x="0" y="0"/>
                </a:moveTo>
                <a:lnTo>
                  <a:pt x="5071491" y="0"/>
                </a:lnTo>
                <a:lnTo>
                  <a:pt x="5071491" y="8229600"/>
                </a:lnTo>
                <a:lnTo>
                  <a:pt x="0" y="8229600"/>
                </a:lnTo>
                <a:lnTo>
                  <a:pt x="0" y="0"/>
                </a:lnTo>
                <a:close/>
              </a:path>
            </a:pathLst>
          </a:custGeom>
          <a:blipFill>
            <a:blip r:embed="rId6"/>
            <a:stretch>
              <a:fillRect/>
            </a:stretch>
          </a:blipFill>
        </p:spPr>
        <p:txBody>
          <a:bodyPr/>
          <a:lstStyle/>
          <a:p>
            <a:endParaRPr lang="en-US"/>
          </a:p>
        </p:txBody>
      </p:sp>
      <p:sp>
        <p:nvSpPr>
          <p:cNvPr id="8" name="Freeform 8"/>
          <p:cNvSpPr/>
          <p:nvPr/>
        </p:nvSpPr>
        <p:spPr>
          <a:xfrm>
            <a:off x="17259300" y="2637472"/>
            <a:ext cx="5071491" cy="8229600"/>
          </a:xfrm>
          <a:custGeom>
            <a:avLst/>
            <a:gdLst/>
            <a:ahLst/>
            <a:cxnLst/>
            <a:rect l="l" t="t" r="r" b="b"/>
            <a:pathLst>
              <a:path w="5071491" h="8229600">
                <a:moveTo>
                  <a:pt x="0" y="0"/>
                </a:moveTo>
                <a:lnTo>
                  <a:pt x="5071491" y="0"/>
                </a:lnTo>
                <a:lnTo>
                  <a:pt x="5071491" y="8229600"/>
                </a:lnTo>
                <a:lnTo>
                  <a:pt x="0" y="8229600"/>
                </a:lnTo>
                <a:lnTo>
                  <a:pt x="0" y="0"/>
                </a:lnTo>
                <a:close/>
              </a:path>
            </a:pathLst>
          </a:custGeom>
          <a:blipFill>
            <a:blip r:embed="rId6"/>
            <a:stretch>
              <a:fillRect/>
            </a:stretch>
          </a:blipFill>
        </p:spPr>
        <p:txBody>
          <a:bodyPr/>
          <a:lstStyle/>
          <a:p>
            <a:endParaRPr lang="en-US"/>
          </a:p>
        </p:txBody>
      </p:sp>
      <p:sp>
        <p:nvSpPr>
          <p:cNvPr id="9" name="Freeform 9"/>
          <p:cNvSpPr/>
          <p:nvPr/>
        </p:nvSpPr>
        <p:spPr>
          <a:xfrm>
            <a:off x="5265837" y="8707230"/>
            <a:ext cx="12670156" cy="2106413"/>
          </a:xfrm>
          <a:custGeom>
            <a:avLst/>
            <a:gdLst/>
            <a:ahLst/>
            <a:cxnLst/>
            <a:rect l="l" t="t" r="r" b="b"/>
            <a:pathLst>
              <a:path w="12670156" h="2106413">
                <a:moveTo>
                  <a:pt x="0" y="0"/>
                </a:moveTo>
                <a:lnTo>
                  <a:pt x="12670156" y="0"/>
                </a:lnTo>
                <a:lnTo>
                  <a:pt x="12670156" y="2106414"/>
                </a:lnTo>
                <a:lnTo>
                  <a:pt x="0" y="2106414"/>
                </a:lnTo>
                <a:lnTo>
                  <a:pt x="0" y="0"/>
                </a:lnTo>
                <a:close/>
              </a:path>
            </a:pathLst>
          </a:custGeom>
          <a:blipFill>
            <a:blip r:embed="rId7"/>
            <a:stretch>
              <a:fillRect/>
            </a:stretch>
          </a:blipFill>
        </p:spPr>
        <p:txBody>
          <a:bodyPr/>
          <a:lstStyle/>
          <a:p>
            <a:endParaRPr lang="en-US"/>
          </a:p>
        </p:txBody>
      </p:sp>
      <p:sp>
        <p:nvSpPr>
          <p:cNvPr id="10" name="Freeform 10"/>
          <p:cNvSpPr/>
          <p:nvPr/>
        </p:nvSpPr>
        <p:spPr>
          <a:xfrm>
            <a:off x="16459362" y="7808667"/>
            <a:ext cx="2953261" cy="3888002"/>
          </a:xfrm>
          <a:custGeom>
            <a:avLst/>
            <a:gdLst/>
            <a:ahLst/>
            <a:cxnLst/>
            <a:rect l="l" t="t" r="r" b="b"/>
            <a:pathLst>
              <a:path w="2953261" h="3888002">
                <a:moveTo>
                  <a:pt x="0" y="0"/>
                </a:moveTo>
                <a:lnTo>
                  <a:pt x="2953262" y="0"/>
                </a:lnTo>
                <a:lnTo>
                  <a:pt x="2953262" y="3888001"/>
                </a:lnTo>
                <a:lnTo>
                  <a:pt x="0" y="3888001"/>
                </a:lnTo>
                <a:lnTo>
                  <a:pt x="0" y="0"/>
                </a:lnTo>
                <a:close/>
              </a:path>
            </a:pathLst>
          </a:custGeom>
          <a:blipFill>
            <a:blip r:embed="rId8"/>
            <a:stretch>
              <a:fillRect/>
            </a:stretch>
          </a:blipFill>
        </p:spPr>
        <p:txBody>
          <a:bodyPr/>
          <a:lstStyle/>
          <a:p>
            <a:endParaRPr lang="en-US"/>
          </a:p>
        </p:txBody>
      </p:sp>
      <p:sp>
        <p:nvSpPr>
          <p:cNvPr id="11" name="Freeform 11"/>
          <p:cNvSpPr/>
          <p:nvPr/>
        </p:nvSpPr>
        <p:spPr>
          <a:xfrm rot="8971755">
            <a:off x="-1081414" y="-498379"/>
            <a:ext cx="2953261" cy="3888002"/>
          </a:xfrm>
          <a:custGeom>
            <a:avLst/>
            <a:gdLst/>
            <a:ahLst/>
            <a:cxnLst/>
            <a:rect l="l" t="t" r="r" b="b"/>
            <a:pathLst>
              <a:path w="2953261" h="3888002">
                <a:moveTo>
                  <a:pt x="0" y="0"/>
                </a:moveTo>
                <a:lnTo>
                  <a:pt x="2953261" y="0"/>
                </a:lnTo>
                <a:lnTo>
                  <a:pt x="2953261" y="3888002"/>
                </a:lnTo>
                <a:lnTo>
                  <a:pt x="0" y="3888002"/>
                </a:lnTo>
                <a:lnTo>
                  <a:pt x="0" y="0"/>
                </a:lnTo>
                <a:close/>
              </a:path>
            </a:pathLst>
          </a:custGeom>
          <a:blipFill>
            <a:blip r:embed="rId8"/>
            <a:stretch>
              <a:fillRect/>
            </a:stretch>
          </a:blipFill>
        </p:spPr>
        <p:txBody>
          <a:bodyPr/>
          <a:lstStyle/>
          <a:p>
            <a:endParaRPr lang="en-US"/>
          </a:p>
        </p:txBody>
      </p:sp>
      <p:sp>
        <p:nvSpPr>
          <p:cNvPr id="12" name="Freeform 12"/>
          <p:cNvSpPr/>
          <p:nvPr/>
        </p:nvSpPr>
        <p:spPr>
          <a:xfrm>
            <a:off x="3817803" y="380054"/>
            <a:ext cx="10756400" cy="2503308"/>
          </a:xfrm>
          <a:custGeom>
            <a:avLst/>
            <a:gdLst/>
            <a:ahLst/>
            <a:cxnLst/>
            <a:rect l="l" t="t" r="r" b="b"/>
            <a:pathLst>
              <a:path w="10756400" h="2503308">
                <a:moveTo>
                  <a:pt x="0" y="0"/>
                </a:moveTo>
                <a:lnTo>
                  <a:pt x="10756401" y="0"/>
                </a:lnTo>
                <a:lnTo>
                  <a:pt x="10756401" y="2503307"/>
                </a:lnTo>
                <a:lnTo>
                  <a:pt x="0" y="2503307"/>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US"/>
          </a:p>
        </p:txBody>
      </p:sp>
      <p:sp>
        <p:nvSpPr>
          <p:cNvPr id="13" name="TextBox 13"/>
          <p:cNvSpPr txBox="1"/>
          <p:nvPr/>
        </p:nvSpPr>
        <p:spPr>
          <a:xfrm>
            <a:off x="4009634" y="1287926"/>
            <a:ext cx="10372739" cy="842410"/>
          </a:xfrm>
          <a:prstGeom prst="rect">
            <a:avLst/>
          </a:prstGeom>
        </p:spPr>
        <p:txBody>
          <a:bodyPr lIns="0" tIns="0" rIns="0" bIns="0" rtlCol="0" anchor="t">
            <a:spAutoFit/>
          </a:bodyPr>
          <a:lstStyle/>
          <a:p>
            <a:pPr algn="ctr">
              <a:lnSpc>
                <a:spcPts val="6499"/>
              </a:lnSpc>
            </a:pPr>
            <a:r>
              <a:rPr lang="en-US" sz="7302" dirty="0">
                <a:solidFill>
                  <a:srgbClr val="5E4840"/>
                </a:solidFill>
                <a:latin typeface="Crimson Pro Heavy"/>
              </a:rPr>
              <a:t>THÀNH VIÊN NHÓM 03</a:t>
            </a:r>
          </a:p>
        </p:txBody>
      </p:sp>
      <p:sp>
        <p:nvSpPr>
          <p:cNvPr id="14" name="TextBox 14"/>
          <p:cNvSpPr txBox="1"/>
          <p:nvPr/>
        </p:nvSpPr>
        <p:spPr>
          <a:xfrm>
            <a:off x="1713541" y="4648269"/>
            <a:ext cx="7171541" cy="647037"/>
          </a:xfrm>
          <a:prstGeom prst="rect">
            <a:avLst/>
          </a:prstGeom>
        </p:spPr>
        <p:txBody>
          <a:bodyPr wrap="square" lIns="0" tIns="0" rIns="0" bIns="0" rtlCol="0" anchor="t">
            <a:spAutoFit/>
          </a:bodyPr>
          <a:lstStyle/>
          <a:p>
            <a:pPr algn="ctr">
              <a:lnSpc>
                <a:spcPts val="4523"/>
              </a:lnSpc>
              <a:spcBef>
                <a:spcPct val="0"/>
              </a:spcBef>
            </a:pPr>
            <a:r>
              <a:rPr lang="en-US" sz="7200" dirty="0">
                <a:solidFill>
                  <a:srgbClr val="5E4840"/>
                </a:solidFill>
                <a:latin typeface="Crimson Pro Bold Italics"/>
              </a:rPr>
              <a:t>Lê Văn An</a:t>
            </a:r>
          </a:p>
        </p:txBody>
      </p:sp>
      <p:sp>
        <p:nvSpPr>
          <p:cNvPr id="18" name="TextBox 18"/>
          <p:cNvSpPr txBox="1"/>
          <p:nvPr/>
        </p:nvSpPr>
        <p:spPr>
          <a:xfrm>
            <a:off x="3005079" y="6698090"/>
            <a:ext cx="5501474" cy="647037"/>
          </a:xfrm>
          <a:prstGeom prst="rect">
            <a:avLst/>
          </a:prstGeom>
        </p:spPr>
        <p:txBody>
          <a:bodyPr wrap="square" lIns="0" tIns="0" rIns="0" bIns="0" rtlCol="0" anchor="t">
            <a:spAutoFit/>
          </a:bodyPr>
          <a:lstStyle/>
          <a:p>
            <a:pPr algn="ctr">
              <a:lnSpc>
                <a:spcPts val="4523"/>
              </a:lnSpc>
              <a:spcBef>
                <a:spcPct val="0"/>
              </a:spcBef>
            </a:pPr>
            <a:r>
              <a:rPr lang="en-US" sz="7200" dirty="0" err="1">
                <a:solidFill>
                  <a:srgbClr val="5E4840"/>
                </a:solidFill>
                <a:latin typeface="Crimson Pro Bold Italics"/>
              </a:rPr>
              <a:t>Từ</a:t>
            </a:r>
            <a:r>
              <a:rPr lang="en-US" sz="7200" dirty="0">
                <a:solidFill>
                  <a:srgbClr val="5E4840"/>
                </a:solidFill>
                <a:latin typeface="Crimson Pro Bold Italics"/>
              </a:rPr>
              <a:t> </a:t>
            </a:r>
            <a:r>
              <a:rPr lang="en-US" sz="7200" dirty="0" err="1">
                <a:solidFill>
                  <a:srgbClr val="5E4840"/>
                </a:solidFill>
                <a:latin typeface="Crimson Pro Bold Italics"/>
              </a:rPr>
              <a:t>Đức</a:t>
            </a:r>
            <a:r>
              <a:rPr lang="en-US" sz="7200" dirty="0">
                <a:solidFill>
                  <a:srgbClr val="5E4840"/>
                </a:solidFill>
                <a:latin typeface="Crimson Pro Bold Italics"/>
              </a:rPr>
              <a:t> Anh</a:t>
            </a:r>
          </a:p>
        </p:txBody>
      </p:sp>
      <p:sp>
        <p:nvSpPr>
          <p:cNvPr id="22" name="TextBox 22"/>
          <p:cNvSpPr txBox="1"/>
          <p:nvPr/>
        </p:nvSpPr>
        <p:spPr>
          <a:xfrm>
            <a:off x="8619047" y="4485792"/>
            <a:ext cx="8218887" cy="647037"/>
          </a:xfrm>
          <a:prstGeom prst="rect">
            <a:avLst/>
          </a:prstGeom>
        </p:spPr>
        <p:txBody>
          <a:bodyPr wrap="square" lIns="0" tIns="0" rIns="0" bIns="0" rtlCol="0" anchor="t">
            <a:spAutoFit/>
          </a:bodyPr>
          <a:lstStyle/>
          <a:p>
            <a:pPr algn="ctr">
              <a:lnSpc>
                <a:spcPts val="4523"/>
              </a:lnSpc>
              <a:spcBef>
                <a:spcPct val="0"/>
              </a:spcBef>
            </a:pPr>
            <a:r>
              <a:rPr lang="en-US" sz="7200" dirty="0" err="1">
                <a:solidFill>
                  <a:srgbClr val="5E4840"/>
                </a:solidFill>
                <a:latin typeface="Crimson Pro Bold Italics"/>
              </a:rPr>
              <a:t>Nguyễn</a:t>
            </a:r>
            <a:r>
              <a:rPr lang="en-US" sz="7200" dirty="0">
                <a:solidFill>
                  <a:srgbClr val="5E4840"/>
                </a:solidFill>
                <a:latin typeface="Crimson Pro Bold Italics"/>
              </a:rPr>
              <a:t> Văn Chung</a:t>
            </a:r>
          </a:p>
        </p:txBody>
      </p:sp>
      <p:sp>
        <p:nvSpPr>
          <p:cNvPr id="30" name="TextBox 30"/>
          <p:cNvSpPr txBox="1"/>
          <p:nvPr/>
        </p:nvSpPr>
        <p:spPr>
          <a:xfrm>
            <a:off x="9187259" y="6644116"/>
            <a:ext cx="6438103" cy="647037"/>
          </a:xfrm>
          <a:prstGeom prst="rect">
            <a:avLst/>
          </a:prstGeom>
        </p:spPr>
        <p:txBody>
          <a:bodyPr wrap="square" lIns="0" tIns="0" rIns="0" bIns="0" rtlCol="0" anchor="t">
            <a:spAutoFit/>
          </a:bodyPr>
          <a:lstStyle/>
          <a:p>
            <a:pPr algn="ctr">
              <a:lnSpc>
                <a:spcPts val="4523"/>
              </a:lnSpc>
              <a:spcBef>
                <a:spcPct val="0"/>
              </a:spcBef>
            </a:pPr>
            <a:r>
              <a:rPr lang="en-US" sz="7200" dirty="0" err="1">
                <a:solidFill>
                  <a:srgbClr val="5E4840"/>
                </a:solidFill>
                <a:latin typeface="Crimson Pro Bold Italics"/>
              </a:rPr>
              <a:t>Nguyễn</a:t>
            </a:r>
            <a:r>
              <a:rPr lang="en-US" sz="7200" dirty="0">
                <a:solidFill>
                  <a:srgbClr val="5E4840"/>
                </a:solidFill>
                <a:latin typeface="Crimson Pro Bold Italics"/>
              </a:rPr>
              <a:t> Bá </a:t>
            </a:r>
            <a:r>
              <a:rPr lang="en-US" sz="7200" dirty="0" err="1">
                <a:solidFill>
                  <a:srgbClr val="5E4840"/>
                </a:solidFill>
                <a:latin typeface="Crimson Pro Bold Italics"/>
              </a:rPr>
              <a:t>Ngọc</a:t>
            </a:r>
            <a:endParaRPr lang="en-US" sz="7200" dirty="0">
              <a:solidFill>
                <a:srgbClr val="5E4840"/>
              </a:solidFill>
              <a:latin typeface="Crimson Pro Bold Itali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rot="-4710030">
            <a:off x="5055149" y="-316077"/>
            <a:ext cx="3503746" cy="5077893"/>
          </a:xfrm>
          <a:custGeom>
            <a:avLst/>
            <a:gdLst/>
            <a:ahLst/>
            <a:cxnLst/>
            <a:rect l="l" t="t" r="r" b="b"/>
            <a:pathLst>
              <a:path w="3503746" h="5077893">
                <a:moveTo>
                  <a:pt x="0" y="0"/>
                </a:moveTo>
                <a:lnTo>
                  <a:pt x="3503746" y="0"/>
                </a:lnTo>
                <a:lnTo>
                  <a:pt x="3503746" y="5077893"/>
                </a:lnTo>
                <a:lnTo>
                  <a:pt x="0" y="5077893"/>
                </a:lnTo>
                <a:lnTo>
                  <a:pt x="0" y="0"/>
                </a:lnTo>
                <a:close/>
              </a:path>
            </a:pathLst>
          </a:custGeom>
          <a:blipFill>
            <a:blip r:embed="rId3"/>
            <a:stretch>
              <a:fillRect/>
            </a:stretch>
          </a:blipFill>
        </p:spPr>
        <p:txBody>
          <a:bodyPr/>
          <a:lstStyle/>
          <a:p>
            <a:endParaRPr lang="en-US"/>
          </a:p>
        </p:txBody>
      </p:sp>
      <p:sp>
        <p:nvSpPr>
          <p:cNvPr id="4" name="Freeform 4"/>
          <p:cNvSpPr/>
          <p:nvPr/>
        </p:nvSpPr>
        <p:spPr>
          <a:xfrm rot="-1146112">
            <a:off x="-4955382" y="-2654766"/>
            <a:ext cx="12700579" cy="6070151"/>
          </a:xfrm>
          <a:custGeom>
            <a:avLst/>
            <a:gdLst/>
            <a:ahLst/>
            <a:cxnLst/>
            <a:rect l="l" t="t" r="r" b="b"/>
            <a:pathLst>
              <a:path w="12700579" h="6070151">
                <a:moveTo>
                  <a:pt x="0" y="0"/>
                </a:moveTo>
                <a:lnTo>
                  <a:pt x="12700579" y="0"/>
                </a:lnTo>
                <a:lnTo>
                  <a:pt x="12700579" y="6070152"/>
                </a:lnTo>
                <a:lnTo>
                  <a:pt x="0" y="6070152"/>
                </a:lnTo>
                <a:lnTo>
                  <a:pt x="0" y="0"/>
                </a:lnTo>
                <a:close/>
              </a:path>
            </a:pathLst>
          </a:custGeom>
          <a:blipFill>
            <a:blip r:embed="rId4"/>
            <a:stretch>
              <a:fillRect l="-93742" r="-93742"/>
            </a:stretch>
          </a:blipFill>
        </p:spPr>
        <p:txBody>
          <a:bodyPr/>
          <a:lstStyle/>
          <a:p>
            <a:endParaRPr lang="en-US"/>
          </a:p>
        </p:txBody>
      </p:sp>
      <p:sp>
        <p:nvSpPr>
          <p:cNvPr id="5" name="Freeform 5"/>
          <p:cNvSpPr/>
          <p:nvPr/>
        </p:nvSpPr>
        <p:spPr>
          <a:xfrm rot="1827760">
            <a:off x="5251530" y="993797"/>
            <a:ext cx="1955936" cy="2155302"/>
          </a:xfrm>
          <a:custGeom>
            <a:avLst/>
            <a:gdLst/>
            <a:ahLst/>
            <a:cxnLst/>
            <a:rect l="l" t="t" r="r" b="b"/>
            <a:pathLst>
              <a:path w="1955936" h="2155302">
                <a:moveTo>
                  <a:pt x="0" y="0"/>
                </a:moveTo>
                <a:lnTo>
                  <a:pt x="1955936" y="0"/>
                </a:lnTo>
                <a:lnTo>
                  <a:pt x="1955936" y="2155302"/>
                </a:lnTo>
                <a:lnTo>
                  <a:pt x="0" y="2155302"/>
                </a:lnTo>
                <a:lnTo>
                  <a:pt x="0" y="0"/>
                </a:lnTo>
                <a:close/>
              </a:path>
            </a:pathLst>
          </a:custGeom>
          <a:blipFill>
            <a:blip r:embed="rId5"/>
            <a:stretch>
              <a:fillRect/>
            </a:stretch>
          </a:blipFill>
        </p:spPr>
        <p:txBody>
          <a:bodyPr/>
          <a:lstStyle/>
          <a:p>
            <a:endParaRPr lang="en-US"/>
          </a:p>
        </p:txBody>
      </p:sp>
      <p:sp>
        <p:nvSpPr>
          <p:cNvPr id="6" name="Freeform 6"/>
          <p:cNvSpPr/>
          <p:nvPr/>
        </p:nvSpPr>
        <p:spPr>
          <a:xfrm>
            <a:off x="6549077" y="950826"/>
            <a:ext cx="6599978" cy="2241242"/>
          </a:xfrm>
          <a:custGeom>
            <a:avLst/>
            <a:gdLst/>
            <a:ahLst/>
            <a:cxnLst/>
            <a:rect l="l" t="t" r="r" b="b"/>
            <a:pathLst>
              <a:path w="6599978" h="2241242">
                <a:moveTo>
                  <a:pt x="0" y="0"/>
                </a:moveTo>
                <a:lnTo>
                  <a:pt x="6599978" y="0"/>
                </a:lnTo>
                <a:lnTo>
                  <a:pt x="6599978" y="2241243"/>
                </a:lnTo>
                <a:lnTo>
                  <a:pt x="0" y="2241243"/>
                </a:lnTo>
                <a:lnTo>
                  <a:pt x="0" y="0"/>
                </a:lnTo>
                <a:close/>
              </a:path>
            </a:pathLst>
          </a:custGeom>
          <a:blipFill>
            <a:blip r:embed="rId6"/>
            <a:stretch>
              <a:fillRect/>
            </a:stretch>
          </a:blipFill>
        </p:spPr>
        <p:txBody>
          <a:bodyPr/>
          <a:lstStyle/>
          <a:p>
            <a:endParaRPr lang="en-US"/>
          </a:p>
        </p:txBody>
      </p:sp>
      <p:sp>
        <p:nvSpPr>
          <p:cNvPr id="7" name="TextBox 7"/>
          <p:cNvSpPr txBox="1"/>
          <p:nvPr/>
        </p:nvSpPr>
        <p:spPr>
          <a:xfrm>
            <a:off x="6818314" y="1198476"/>
            <a:ext cx="5736667" cy="1980231"/>
          </a:xfrm>
          <a:prstGeom prst="rect">
            <a:avLst/>
          </a:prstGeom>
        </p:spPr>
        <p:txBody>
          <a:bodyPr lIns="0" tIns="0" rIns="0" bIns="0" rtlCol="0" anchor="t">
            <a:spAutoFit/>
          </a:bodyPr>
          <a:lstStyle/>
          <a:p>
            <a:pPr algn="ctr">
              <a:lnSpc>
                <a:spcPts val="7475"/>
              </a:lnSpc>
            </a:pPr>
            <a:r>
              <a:rPr lang="en-US" sz="8399">
                <a:solidFill>
                  <a:srgbClr val="5E4840"/>
                </a:solidFill>
                <a:latin typeface="Crimson Pro Heavy"/>
              </a:rPr>
              <a:t>NỘI DUNG CHÍNH</a:t>
            </a:r>
          </a:p>
        </p:txBody>
      </p:sp>
      <p:sp>
        <p:nvSpPr>
          <p:cNvPr id="8" name="Freeform 8"/>
          <p:cNvSpPr/>
          <p:nvPr/>
        </p:nvSpPr>
        <p:spPr>
          <a:xfrm>
            <a:off x="0" y="3496147"/>
            <a:ext cx="6277491" cy="7810253"/>
          </a:xfrm>
          <a:custGeom>
            <a:avLst/>
            <a:gdLst/>
            <a:ahLst/>
            <a:cxnLst/>
            <a:rect l="l" t="t" r="r" b="b"/>
            <a:pathLst>
              <a:path w="6277491" h="7810253">
                <a:moveTo>
                  <a:pt x="0" y="0"/>
                </a:moveTo>
                <a:lnTo>
                  <a:pt x="6277491" y="0"/>
                </a:lnTo>
                <a:lnTo>
                  <a:pt x="6277491" y="7810252"/>
                </a:lnTo>
                <a:lnTo>
                  <a:pt x="0" y="7810252"/>
                </a:lnTo>
                <a:lnTo>
                  <a:pt x="0" y="0"/>
                </a:lnTo>
                <a:close/>
              </a:path>
            </a:pathLst>
          </a:custGeom>
          <a:blipFill>
            <a:blip r:embed="rId7"/>
            <a:stretch>
              <a:fillRect/>
            </a:stretch>
          </a:blipFill>
        </p:spPr>
        <p:txBody>
          <a:bodyPr/>
          <a:lstStyle/>
          <a:p>
            <a:endParaRPr lang="en-US"/>
          </a:p>
        </p:txBody>
      </p:sp>
      <p:sp>
        <p:nvSpPr>
          <p:cNvPr id="9" name="Freeform 9"/>
          <p:cNvSpPr/>
          <p:nvPr/>
        </p:nvSpPr>
        <p:spPr>
          <a:xfrm rot="-630491" flipH="1">
            <a:off x="6277491" y="3496147"/>
            <a:ext cx="6277491" cy="7810253"/>
          </a:xfrm>
          <a:custGeom>
            <a:avLst/>
            <a:gdLst/>
            <a:ahLst/>
            <a:cxnLst/>
            <a:rect l="l" t="t" r="r" b="b"/>
            <a:pathLst>
              <a:path w="6277491" h="7810253">
                <a:moveTo>
                  <a:pt x="6277490" y="0"/>
                </a:moveTo>
                <a:lnTo>
                  <a:pt x="0" y="0"/>
                </a:lnTo>
                <a:lnTo>
                  <a:pt x="0" y="7810252"/>
                </a:lnTo>
                <a:lnTo>
                  <a:pt x="6277490" y="7810252"/>
                </a:lnTo>
                <a:lnTo>
                  <a:pt x="6277490" y="0"/>
                </a:lnTo>
                <a:close/>
              </a:path>
            </a:pathLst>
          </a:custGeom>
          <a:blipFill>
            <a:blip r:embed="rId7"/>
            <a:stretch>
              <a:fillRect/>
            </a:stretch>
          </a:blipFill>
        </p:spPr>
        <p:txBody>
          <a:bodyPr/>
          <a:lstStyle/>
          <a:p>
            <a:endParaRPr lang="en-US"/>
          </a:p>
        </p:txBody>
      </p:sp>
      <p:sp>
        <p:nvSpPr>
          <p:cNvPr id="10" name="Freeform 10"/>
          <p:cNvSpPr/>
          <p:nvPr/>
        </p:nvSpPr>
        <p:spPr>
          <a:xfrm rot="80142">
            <a:off x="12239630" y="3496147"/>
            <a:ext cx="6277491" cy="7810253"/>
          </a:xfrm>
          <a:custGeom>
            <a:avLst/>
            <a:gdLst/>
            <a:ahLst/>
            <a:cxnLst/>
            <a:rect l="l" t="t" r="r" b="b"/>
            <a:pathLst>
              <a:path w="6277491" h="7810253">
                <a:moveTo>
                  <a:pt x="0" y="0"/>
                </a:moveTo>
                <a:lnTo>
                  <a:pt x="6277491" y="0"/>
                </a:lnTo>
                <a:lnTo>
                  <a:pt x="6277491" y="7810252"/>
                </a:lnTo>
                <a:lnTo>
                  <a:pt x="0" y="7810252"/>
                </a:lnTo>
                <a:lnTo>
                  <a:pt x="0" y="0"/>
                </a:lnTo>
                <a:close/>
              </a:path>
            </a:pathLst>
          </a:custGeom>
          <a:blipFill>
            <a:blip r:embed="rId7"/>
            <a:stretch>
              <a:fillRect/>
            </a:stretch>
          </a:blipFill>
        </p:spPr>
        <p:txBody>
          <a:bodyPr/>
          <a:lstStyle/>
          <a:p>
            <a:endParaRPr lang="en-US"/>
          </a:p>
        </p:txBody>
      </p:sp>
      <p:sp>
        <p:nvSpPr>
          <p:cNvPr id="11" name="Freeform 11"/>
          <p:cNvSpPr/>
          <p:nvPr/>
        </p:nvSpPr>
        <p:spPr>
          <a:xfrm rot="1267039">
            <a:off x="11937710" y="-2654766"/>
            <a:ext cx="12700579" cy="6070151"/>
          </a:xfrm>
          <a:custGeom>
            <a:avLst/>
            <a:gdLst/>
            <a:ahLst/>
            <a:cxnLst/>
            <a:rect l="l" t="t" r="r" b="b"/>
            <a:pathLst>
              <a:path w="12700579" h="6070151">
                <a:moveTo>
                  <a:pt x="0" y="0"/>
                </a:moveTo>
                <a:lnTo>
                  <a:pt x="12700580" y="0"/>
                </a:lnTo>
                <a:lnTo>
                  <a:pt x="12700580" y="6070152"/>
                </a:lnTo>
                <a:lnTo>
                  <a:pt x="0" y="6070152"/>
                </a:lnTo>
                <a:lnTo>
                  <a:pt x="0" y="0"/>
                </a:lnTo>
                <a:close/>
              </a:path>
            </a:pathLst>
          </a:custGeom>
          <a:blipFill>
            <a:blip r:embed="rId4"/>
            <a:stretch>
              <a:fillRect l="-93742" r="-93742"/>
            </a:stretch>
          </a:blipFill>
        </p:spPr>
        <p:txBody>
          <a:bodyPr/>
          <a:lstStyle/>
          <a:p>
            <a:endParaRPr lang="en-US"/>
          </a:p>
        </p:txBody>
      </p:sp>
      <p:sp>
        <p:nvSpPr>
          <p:cNvPr id="12" name="TextBox 12"/>
          <p:cNvSpPr txBox="1"/>
          <p:nvPr/>
        </p:nvSpPr>
        <p:spPr>
          <a:xfrm>
            <a:off x="0" y="4111871"/>
            <a:ext cx="5809989" cy="1031629"/>
          </a:xfrm>
          <a:prstGeom prst="rect">
            <a:avLst/>
          </a:prstGeom>
        </p:spPr>
        <p:txBody>
          <a:bodyPr lIns="0" tIns="0" rIns="0" bIns="0" rtlCol="0" anchor="t">
            <a:spAutoFit/>
          </a:bodyPr>
          <a:lstStyle/>
          <a:p>
            <a:pPr algn="ctr">
              <a:lnSpc>
                <a:spcPts val="7475"/>
              </a:lnSpc>
            </a:pPr>
            <a:r>
              <a:rPr lang="en-US" sz="8399">
                <a:solidFill>
                  <a:srgbClr val="5E4840"/>
                </a:solidFill>
                <a:latin typeface="Crimson Pro Heavy"/>
              </a:rPr>
              <a:t>1.</a:t>
            </a:r>
          </a:p>
        </p:txBody>
      </p:sp>
      <p:sp>
        <p:nvSpPr>
          <p:cNvPr id="13" name="TextBox 13"/>
          <p:cNvSpPr txBox="1"/>
          <p:nvPr/>
        </p:nvSpPr>
        <p:spPr>
          <a:xfrm>
            <a:off x="6511242" y="4053750"/>
            <a:ext cx="5809989" cy="1031629"/>
          </a:xfrm>
          <a:prstGeom prst="rect">
            <a:avLst/>
          </a:prstGeom>
        </p:spPr>
        <p:txBody>
          <a:bodyPr lIns="0" tIns="0" rIns="0" bIns="0" rtlCol="0" anchor="t">
            <a:spAutoFit/>
          </a:bodyPr>
          <a:lstStyle/>
          <a:p>
            <a:pPr algn="ctr">
              <a:lnSpc>
                <a:spcPts val="7475"/>
              </a:lnSpc>
            </a:pPr>
            <a:r>
              <a:rPr lang="en-US" sz="8399">
                <a:solidFill>
                  <a:srgbClr val="5E4840"/>
                </a:solidFill>
                <a:latin typeface="Crimson Pro Heavy"/>
              </a:rPr>
              <a:t>2.</a:t>
            </a:r>
          </a:p>
        </p:txBody>
      </p:sp>
      <p:sp>
        <p:nvSpPr>
          <p:cNvPr id="14" name="TextBox 14"/>
          <p:cNvSpPr txBox="1"/>
          <p:nvPr/>
        </p:nvSpPr>
        <p:spPr>
          <a:xfrm>
            <a:off x="12554981" y="4111871"/>
            <a:ext cx="5809989" cy="1031629"/>
          </a:xfrm>
          <a:prstGeom prst="rect">
            <a:avLst/>
          </a:prstGeom>
        </p:spPr>
        <p:txBody>
          <a:bodyPr lIns="0" tIns="0" rIns="0" bIns="0" rtlCol="0" anchor="t">
            <a:spAutoFit/>
          </a:bodyPr>
          <a:lstStyle/>
          <a:p>
            <a:pPr algn="ctr">
              <a:lnSpc>
                <a:spcPts val="7475"/>
              </a:lnSpc>
            </a:pPr>
            <a:r>
              <a:rPr lang="en-US" sz="8399">
                <a:solidFill>
                  <a:srgbClr val="5E4840"/>
                </a:solidFill>
                <a:latin typeface="Crimson Pro Heavy"/>
              </a:rPr>
              <a:t>3.</a:t>
            </a:r>
          </a:p>
        </p:txBody>
      </p:sp>
      <p:sp>
        <p:nvSpPr>
          <p:cNvPr id="15" name="TextBox 15"/>
          <p:cNvSpPr txBox="1"/>
          <p:nvPr/>
        </p:nvSpPr>
        <p:spPr>
          <a:xfrm rot="-406100">
            <a:off x="997909" y="6174360"/>
            <a:ext cx="4296422" cy="1872615"/>
          </a:xfrm>
          <a:prstGeom prst="rect">
            <a:avLst/>
          </a:prstGeom>
        </p:spPr>
        <p:txBody>
          <a:bodyPr lIns="0" tIns="0" rIns="0" bIns="0" rtlCol="0" anchor="t">
            <a:spAutoFit/>
          </a:bodyPr>
          <a:lstStyle/>
          <a:p>
            <a:pPr algn="ctr">
              <a:lnSpc>
                <a:spcPts val="7379"/>
              </a:lnSpc>
            </a:pPr>
            <a:r>
              <a:rPr lang="en-US" sz="5999">
                <a:solidFill>
                  <a:srgbClr val="5E4840"/>
                </a:solidFill>
                <a:latin typeface="Crimson Pro Bold"/>
              </a:rPr>
              <a:t>Khái quát về đề tài</a:t>
            </a:r>
          </a:p>
        </p:txBody>
      </p:sp>
      <p:sp>
        <p:nvSpPr>
          <p:cNvPr id="16" name="TextBox 16"/>
          <p:cNvSpPr txBox="1"/>
          <p:nvPr/>
        </p:nvSpPr>
        <p:spPr>
          <a:xfrm rot="-363688">
            <a:off x="6846482" y="5745625"/>
            <a:ext cx="4855158" cy="2806065"/>
          </a:xfrm>
          <a:prstGeom prst="rect">
            <a:avLst/>
          </a:prstGeom>
        </p:spPr>
        <p:txBody>
          <a:bodyPr lIns="0" tIns="0" rIns="0" bIns="0" rtlCol="0" anchor="t">
            <a:spAutoFit/>
          </a:bodyPr>
          <a:lstStyle/>
          <a:p>
            <a:pPr algn="ctr">
              <a:lnSpc>
                <a:spcPts val="7379"/>
              </a:lnSpc>
            </a:pPr>
            <a:r>
              <a:rPr lang="en-US" sz="5999">
                <a:solidFill>
                  <a:srgbClr val="5E4840"/>
                </a:solidFill>
                <a:latin typeface="Crimson Pro Bold"/>
              </a:rPr>
              <a:t>Nội dung và phương hướng nghiên cứu</a:t>
            </a:r>
          </a:p>
        </p:txBody>
      </p:sp>
      <p:sp>
        <p:nvSpPr>
          <p:cNvPr id="17" name="TextBox 17"/>
          <p:cNvSpPr txBox="1"/>
          <p:nvPr/>
        </p:nvSpPr>
        <p:spPr>
          <a:xfrm rot="-207931">
            <a:off x="13435067" y="6043287"/>
            <a:ext cx="3885121" cy="1872615"/>
          </a:xfrm>
          <a:prstGeom prst="rect">
            <a:avLst/>
          </a:prstGeom>
        </p:spPr>
        <p:txBody>
          <a:bodyPr lIns="0" tIns="0" rIns="0" bIns="0" rtlCol="0" anchor="t">
            <a:spAutoFit/>
          </a:bodyPr>
          <a:lstStyle/>
          <a:p>
            <a:pPr algn="ctr">
              <a:lnSpc>
                <a:spcPts val="7379"/>
              </a:lnSpc>
            </a:pPr>
            <a:r>
              <a:rPr lang="en-US" sz="5999">
                <a:solidFill>
                  <a:srgbClr val="5E4840"/>
                </a:solidFill>
                <a:latin typeface="Crimson Pro Bold"/>
              </a:rPr>
              <a:t>Kết quả và kết luận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a:off x="2819683" y="289876"/>
            <a:ext cx="12648633" cy="9707249"/>
          </a:xfrm>
          <a:custGeom>
            <a:avLst/>
            <a:gdLst/>
            <a:ahLst/>
            <a:cxnLst/>
            <a:rect l="l" t="t" r="r" b="b"/>
            <a:pathLst>
              <a:path w="12648633" h="9707249">
                <a:moveTo>
                  <a:pt x="0" y="0"/>
                </a:moveTo>
                <a:lnTo>
                  <a:pt x="12648634" y="0"/>
                </a:lnTo>
                <a:lnTo>
                  <a:pt x="12648634" y="9707248"/>
                </a:lnTo>
                <a:lnTo>
                  <a:pt x="0" y="9707248"/>
                </a:lnTo>
                <a:lnTo>
                  <a:pt x="0" y="0"/>
                </a:lnTo>
                <a:close/>
              </a:path>
            </a:pathLst>
          </a:custGeom>
          <a:blipFill>
            <a:blip r:embed="rId3"/>
            <a:stretch>
              <a:fillRect r="-9440"/>
            </a:stretch>
          </a:blipFill>
        </p:spPr>
        <p:txBody>
          <a:bodyPr/>
          <a:lstStyle/>
          <a:p>
            <a:endParaRPr lang="en-US"/>
          </a:p>
        </p:txBody>
      </p:sp>
      <p:sp>
        <p:nvSpPr>
          <p:cNvPr id="4" name="Freeform 4"/>
          <p:cNvSpPr/>
          <p:nvPr/>
        </p:nvSpPr>
        <p:spPr>
          <a:xfrm flipH="1" flipV="1">
            <a:off x="-3253285" y="6899606"/>
            <a:ext cx="16230600" cy="5274945"/>
          </a:xfrm>
          <a:custGeom>
            <a:avLst/>
            <a:gdLst/>
            <a:ahLst/>
            <a:cxnLst/>
            <a:rect l="l" t="t" r="r" b="b"/>
            <a:pathLst>
              <a:path w="16230600" h="5274945">
                <a:moveTo>
                  <a:pt x="16230600" y="5274945"/>
                </a:moveTo>
                <a:lnTo>
                  <a:pt x="0" y="5274945"/>
                </a:lnTo>
                <a:lnTo>
                  <a:pt x="0" y="0"/>
                </a:lnTo>
                <a:lnTo>
                  <a:pt x="16230600" y="0"/>
                </a:lnTo>
                <a:lnTo>
                  <a:pt x="16230600" y="5274945"/>
                </a:lnTo>
                <a:close/>
              </a:path>
            </a:pathLst>
          </a:custGeom>
          <a:blipFill>
            <a:blip r:embed="rId4"/>
            <a:stretch>
              <a:fillRect/>
            </a:stretch>
          </a:blipFill>
        </p:spPr>
        <p:txBody>
          <a:bodyPr/>
          <a:lstStyle/>
          <a:p>
            <a:endParaRPr lang="en-US"/>
          </a:p>
        </p:txBody>
      </p:sp>
      <p:sp>
        <p:nvSpPr>
          <p:cNvPr id="5" name="Freeform 5"/>
          <p:cNvSpPr/>
          <p:nvPr/>
        </p:nvSpPr>
        <p:spPr>
          <a:xfrm>
            <a:off x="2057400" y="-2619490"/>
            <a:ext cx="16230600" cy="5274945"/>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4"/>
            <a:stretch>
              <a:fillRect/>
            </a:stretch>
          </a:blipFill>
        </p:spPr>
        <p:txBody>
          <a:bodyPr/>
          <a:lstStyle/>
          <a:p>
            <a:endParaRPr lang="en-US"/>
          </a:p>
        </p:txBody>
      </p:sp>
      <p:sp>
        <p:nvSpPr>
          <p:cNvPr id="6" name="Freeform 6"/>
          <p:cNvSpPr/>
          <p:nvPr/>
        </p:nvSpPr>
        <p:spPr>
          <a:xfrm rot="-1573560">
            <a:off x="-1628692" y="3690331"/>
            <a:ext cx="3765042" cy="8229600"/>
          </a:xfrm>
          <a:custGeom>
            <a:avLst/>
            <a:gdLst/>
            <a:ahLst/>
            <a:cxnLst/>
            <a:rect l="l" t="t" r="r" b="b"/>
            <a:pathLst>
              <a:path w="3765042" h="8229600">
                <a:moveTo>
                  <a:pt x="0" y="0"/>
                </a:moveTo>
                <a:lnTo>
                  <a:pt x="3765042" y="0"/>
                </a:lnTo>
                <a:lnTo>
                  <a:pt x="3765042" y="8229600"/>
                </a:lnTo>
                <a:lnTo>
                  <a:pt x="0" y="8229600"/>
                </a:lnTo>
                <a:lnTo>
                  <a:pt x="0" y="0"/>
                </a:lnTo>
                <a:close/>
              </a:path>
            </a:pathLst>
          </a:custGeom>
          <a:blipFill>
            <a:blip r:embed="rId5"/>
            <a:stretch>
              <a:fillRect/>
            </a:stretch>
          </a:blipFill>
        </p:spPr>
        <p:txBody>
          <a:bodyPr/>
          <a:lstStyle/>
          <a:p>
            <a:endParaRPr lang="en-US"/>
          </a:p>
        </p:txBody>
      </p:sp>
      <p:sp>
        <p:nvSpPr>
          <p:cNvPr id="7" name="Freeform 7"/>
          <p:cNvSpPr/>
          <p:nvPr/>
        </p:nvSpPr>
        <p:spPr>
          <a:xfrm rot="-1522611">
            <a:off x="13938722" y="-3495849"/>
            <a:ext cx="3765042" cy="8229600"/>
          </a:xfrm>
          <a:custGeom>
            <a:avLst/>
            <a:gdLst/>
            <a:ahLst/>
            <a:cxnLst/>
            <a:rect l="l" t="t" r="r" b="b"/>
            <a:pathLst>
              <a:path w="3765042" h="8229600">
                <a:moveTo>
                  <a:pt x="0" y="0"/>
                </a:moveTo>
                <a:lnTo>
                  <a:pt x="3765042" y="0"/>
                </a:lnTo>
                <a:lnTo>
                  <a:pt x="3765042" y="8229600"/>
                </a:lnTo>
                <a:lnTo>
                  <a:pt x="0" y="8229600"/>
                </a:lnTo>
                <a:lnTo>
                  <a:pt x="0" y="0"/>
                </a:lnTo>
                <a:close/>
              </a:path>
            </a:pathLst>
          </a:custGeom>
          <a:blipFill>
            <a:blip r:embed="rId5"/>
            <a:stretch>
              <a:fillRect/>
            </a:stretch>
          </a:blipFill>
        </p:spPr>
        <p:txBody>
          <a:bodyPr/>
          <a:lstStyle/>
          <a:p>
            <a:endParaRPr lang="en-US"/>
          </a:p>
        </p:txBody>
      </p:sp>
      <p:sp>
        <p:nvSpPr>
          <p:cNvPr id="8" name="TextBox 8"/>
          <p:cNvSpPr txBox="1"/>
          <p:nvPr/>
        </p:nvSpPr>
        <p:spPr>
          <a:xfrm>
            <a:off x="4609779" y="3362596"/>
            <a:ext cx="9068442" cy="3771357"/>
          </a:xfrm>
          <a:prstGeom prst="rect">
            <a:avLst/>
          </a:prstGeom>
        </p:spPr>
        <p:txBody>
          <a:bodyPr lIns="0" tIns="0" rIns="0" bIns="0" rtlCol="0" anchor="t">
            <a:spAutoFit/>
          </a:bodyPr>
          <a:lstStyle/>
          <a:p>
            <a:pPr algn="ctr">
              <a:lnSpc>
                <a:spcPts val="14597"/>
              </a:lnSpc>
            </a:pPr>
            <a:r>
              <a:rPr lang="en-US" sz="14035">
                <a:solidFill>
                  <a:srgbClr val="FFFFFF"/>
                </a:solidFill>
                <a:latin typeface="Crimson Pro Bold"/>
              </a:rPr>
              <a:t>KHÁI QUÁT VỀ ĐỀ TÀI</a:t>
            </a:r>
          </a:p>
        </p:txBody>
      </p:sp>
      <p:sp>
        <p:nvSpPr>
          <p:cNvPr id="9" name="TextBox 9"/>
          <p:cNvSpPr txBox="1"/>
          <p:nvPr/>
        </p:nvSpPr>
        <p:spPr>
          <a:xfrm>
            <a:off x="4196776" y="3414284"/>
            <a:ext cx="10172700" cy="3667981"/>
          </a:xfrm>
          <a:prstGeom prst="rect">
            <a:avLst/>
          </a:prstGeom>
        </p:spPr>
        <p:txBody>
          <a:bodyPr lIns="0" tIns="0" rIns="0" bIns="0" rtlCol="0" anchor="t">
            <a:spAutoFit/>
          </a:bodyPr>
          <a:lstStyle/>
          <a:p>
            <a:pPr algn="ctr">
              <a:lnSpc>
                <a:spcPts val="14181"/>
              </a:lnSpc>
            </a:pPr>
            <a:r>
              <a:rPr lang="en-US" sz="13635">
                <a:solidFill>
                  <a:srgbClr val="5E4840"/>
                </a:solidFill>
                <a:latin typeface="Crimson Pro Heavy"/>
              </a:rPr>
              <a:t>KHÁI QUÁT VỀ ĐỀ TÀI</a:t>
            </a:r>
          </a:p>
        </p:txBody>
      </p:sp>
      <p:sp>
        <p:nvSpPr>
          <p:cNvPr id="10" name="Freeform 10"/>
          <p:cNvSpPr/>
          <p:nvPr/>
        </p:nvSpPr>
        <p:spPr>
          <a:xfrm rot="-128213">
            <a:off x="10441845" y="-237145"/>
            <a:ext cx="10138043" cy="2217697"/>
          </a:xfrm>
          <a:custGeom>
            <a:avLst/>
            <a:gdLst/>
            <a:ahLst/>
            <a:cxnLst/>
            <a:rect l="l" t="t" r="r" b="b"/>
            <a:pathLst>
              <a:path w="10138043" h="2217697">
                <a:moveTo>
                  <a:pt x="0" y="0"/>
                </a:moveTo>
                <a:lnTo>
                  <a:pt x="10138044" y="0"/>
                </a:lnTo>
                <a:lnTo>
                  <a:pt x="10138044" y="2217697"/>
                </a:lnTo>
                <a:lnTo>
                  <a:pt x="0" y="2217697"/>
                </a:lnTo>
                <a:lnTo>
                  <a:pt x="0" y="0"/>
                </a:lnTo>
                <a:close/>
              </a:path>
            </a:pathLst>
          </a:custGeom>
          <a:blipFill>
            <a:blip r:embed="rId6"/>
            <a:stretch>
              <a:fillRect/>
            </a:stretch>
          </a:blipFill>
        </p:spPr>
        <p:txBody>
          <a:bodyPr/>
          <a:lstStyle/>
          <a:p>
            <a:endParaRPr lang="en-US"/>
          </a:p>
        </p:txBody>
      </p:sp>
      <p:sp>
        <p:nvSpPr>
          <p:cNvPr id="11" name="Freeform 11"/>
          <p:cNvSpPr/>
          <p:nvPr/>
        </p:nvSpPr>
        <p:spPr>
          <a:xfrm rot="226342" flipH="1">
            <a:off x="-2249338" y="8888276"/>
            <a:ext cx="10138043" cy="2217697"/>
          </a:xfrm>
          <a:custGeom>
            <a:avLst/>
            <a:gdLst/>
            <a:ahLst/>
            <a:cxnLst/>
            <a:rect l="l" t="t" r="r" b="b"/>
            <a:pathLst>
              <a:path w="10138043" h="2217697">
                <a:moveTo>
                  <a:pt x="10138043" y="0"/>
                </a:moveTo>
                <a:lnTo>
                  <a:pt x="0" y="0"/>
                </a:lnTo>
                <a:lnTo>
                  <a:pt x="0" y="2217697"/>
                </a:lnTo>
                <a:lnTo>
                  <a:pt x="10138043" y="2217697"/>
                </a:lnTo>
                <a:lnTo>
                  <a:pt x="10138043" y="0"/>
                </a:lnTo>
                <a:close/>
              </a:path>
            </a:pathLst>
          </a:custGeom>
          <a:blipFill>
            <a:blip r:embed="rId6"/>
            <a:stretch>
              <a:fillRect/>
            </a:stretch>
          </a:blipFill>
        </p:spPr>
        <p:txBody>
          <a:bodyPr/>
          <a:lstStyle/>
          <a:p>
            <a:endParaRPr lang="en-US"/>
          </a:p>
        </p:txBody>
      </p:sp>
      <p:sp>
        <p:nvSpPr>
          <p:cNvPr id="12" name="Freeform 12"/>
          <p:cNvSpPr/>
          <p:nvPr/>
        </p:nvSpPr>
        <p:spPr>
          <a:xfrm rot="-1891097">
            <a:off x="15710944" y="6387848"/>
            <a:ext cx="3096711" cy="4338650"/>
          </a:xfrm>
          <a:custGeom>
            <a:avLst/>
            <a:gdLst/>
            <a:ahLst/>
            <a:cxnLst/>
            <a:rect l="l" t="t" r="r" b="b"/>
            <a:pathLst>
              <a:path w="3096711" h="4338650">
                <a:moveTo>
                  <a:pt x="0" y="0"/>
                </a:moveTo>
                <a:lnTo>
                  <a:pt x="3096712" y="0"/>
                </a:lnTo>
                <a:lnTo>
                  <a:pt x="3096712" y="4338650"/>
                </a:lnTo>
                <a:lnTo>
                  <a:pt x="0" y="4338650"/>
                </a:lnTo>
                <a:lnTo>
                  <a:pt x="0" y="0"/>
                </a:lnTo>
                <a:close/>
              </a:path>
            </a:pathLst>
          </a:custGeom>
          <a:blipFill>
            <a:blip r:embed="rId7"/>
            <a:stretch>
              <a:fillRect/>
            </a:stretch>
          </a:blipFill>
        </p:spPr>
        <p:txBody>
          <a:bodyPr/>
          <a:lstStyle/>
          <a:p>
            <a:endParaRPr lang="en-US"/>
          </a:p>
        </p:txBody>
      </p:sp>
      <p:sp>
        <p:nvSpPr>
          <p:cNvPr id="13" name="Freeform 13"/>
          <p:cNvSpPr/>
          <p:nvPr/>
        </p:nvSpPr>
        <p:spPr>
          <a:xfrm rot="6135905">
            <a:off x="-818503" y="-861174"/>
            <a:ext cx="3096711" cy="4338650"/>
          </a:xfrm>
          <a:custGeom>
            <a:avLst/>
            <a:gdLst/>
            <a:ahLst/>
            <a:cxnLst/>
            <a:rect l="l" t="t" r="r" b="b"/>
            <a:pathLst>
              <a:path w="3096711" h="4338650">
                <a:moveTo>
                  <a:pt x="0" y="0"/>
                </a:moveTo>
                <a:lnTo>
                  <a:pt x="3096712" y="0"/>
                </a:lnTo>
                <a:lnTo>
                  <a:pt x="3096712" y="4338650"/>
                </a:lnTo>
                <a:lnTo>
                  <a:pt x="0" y="4338650"/>
                </a:lnTo>
                <a:lnTo>
                  <a:pt x="0" y="0"/>
                </a:lnTo>
                <a:close/>
              </a:path>
            </a:pathLst>
          </a:custGeom>
          <a:blipFill>
            <a:blip r:embed="rId7"/>
            <a:stretch>
              <a:fillRect/>
            </a:stretch>
          </a:blipFill>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a:off x="4042623" y="654165"/>
            <a:ext cx="10756400" cy="2503308"/>
          </a:xfrm>
          <a:custGeom>
            <a:avLst/>
            <a:gdLst/>
            <a:ahLst/>
            <a:cxnLst/>
            <a:rect l="l" t="t" r="r" b="b"/>
            <a:pathLst>
              <a:path w="10756400" h="2503308">
                <a:moveTo>
                  <a:pt x="0" y="0"/>
                </a:moveTo>
                <a:lnTo>
                  <a:pt x="10756401" y="0"/>
                </a:lnTo>
                <a:lnTo>
                  <a:pt x="10756401" y="2503307"/>
                </a:lnTo>
                <a:lnTo>
                  <a:pt x="0" y="250330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rot="1520728">
            <a:off x="11424712" y="144620"/>
            <a:ext cx="10635547" cy="1768160"/>
          </a:xfrm>
          <a:custGeom>
            <a:avLst/>
            <a:gdLst/>
            <a:ahLst/>
            <a:cxnLst/>
            <a:rect l="l" t="t" r="r" b="b"/>
            <a:pathLst>
              <a:path w="10635547" h="1768160">
                <a:moveTo>
                  <a:pt x="0" y="0"/>
                </a:moveTo>
                <a:lnTo>
                  <a:pt x="10635546" y="0"/>
                </a:lnTo>
                <a:lnTo>
                  <a:pt x="10635546" y="1768160"/>
                </a:lnTo>
                <a:lnTo>
                  <a:pt x="0" y="1768160"/>
                </a:lnTo>
                <a:lnTo>
                  <a:pt x="0" y="0"/>
                </a:lnTo>
                <a:close/>
              </a:path>
            </a:pathLst>
          </a:custGeom>
          <a:blipFill>
            <a:blip r:embed="rId5"/>
            <a:stretch>
              <a:fillRect/>
            </a:stretch>
          </a:blipFill>
        </p:spPr>
        <p:txBody>
          <a:bodyPr/>
          <a:lstStyle/>
          <a:p>
            <a:endParaRPr lang="en-US"/>
          </a:p>
        </p:txBody>
      </p:sp>
      <p:sp>
        <p:nvSpPr>
          <p:cNvPr id="5" name="Freeform 5"/>
          <p:cNvSpPr/>
          <p:nvPr/>
        </p:nvSpPr>
        <p:spPr>
          <a:xfrm rot="1520728">
            <a:off x="-4403705" y="7969837"/>
            <a:ext cx="12700579" cy="2332486"/>
          </a:xfrm>
          <a:custGeom>
            <a:avLst/>
            <a:gdLst/>
            <a:ahLst/>
            <a:cxnLst/>
            <a:rect l="l" t="t" r="r" b="b"/>
            <a:pathLst>
              <a:path w="12700579" h="2332486">
                <a:moveTo>
                  <a:pt x="0" y="0"/>
                </a:moveTo>
                <a:lnTo>
                  <a:pt x="12700580" y="0"/>
                </a:lnTo>
                <a:lnTo>
                  <a:pt x="12700580" y="2332486"/>
                </a:lnTo>
                <a:lnTo>
                  <a:pt x="0" y="2332486"/>
                </a:lnTo>
                <a:lnTo>
                  <a:pt x="0" y="0"/>
                </a:lnTo>
                <a:close/>
              </a:path>
            </a:pathLst>
          </a:custGeom>
          <a:blipFill>
            <a:blip r:embed="rId5"/>
            <a:stretch>
              <a:fillRect l="-5233" r="-5233"/>
            </a:stretch>
          </a:blipFill>
        </p:spPr>
        <p:txBody>
          <a:bodyPr/>
          <a:lstStyle/>
          <a:p>
            <a:endParaRPr lang="en-US"/>
          </a:p>
        </p:txBody>
      </p:sp>
      <p:sp>
        <p:nvSpPr>
          <p:cNvPr id="6" name="Freeform 6"/>
          <p:cNvSpPr/>
          <p:nvPr/>
        </p:nvSpPr>
        <p:spPr>
          <a:xfrm rot="-5400000" flipV="1">
            <a:off x="2621478" y="2289026"/>
            <a:ext cx="6305931" cy="8042824"/>
          </a:xfrm>
          <a:custGeom>
            <a:avLst/>
            <a:gdLst/>
            <a:ahLst/>
            <a:cxnLst/>
            <a:rect l="l" t="t" r="r" b="b"/>
            <a:pathLst>
              <a:path w="6305931" h="8042824">
                <a:moveTo>
                  <a:pt x="0" y="8042824"/>
                </a:moveTo>
                <a:lnTo>
                  <a:pt x="6305931" y="8042824"/>
                </a:lnTo>
                <a:lnTo>
                  <a:pt x="6305931" y="0"/>
                </a:lnTo>
                <a:lnTo>
                  <a:pt x="0" y="0"/>
                </a:lnTo>
                <a:lnTo>
                  <a:pt x="0" y="8042824"/>
                </a:lnTo>
                <a:close/>
              </a:path>
            </a:pathLst>
          </a:custGeom>
          <a:blipFill>
            <a:blip r:embed="rId6"/>
            <a:stretch>
              <a:fillRect t="-2322"/>
            </a:stretch>
          </a:blipFill>
        </p:spPr>
        <p:txBody>
          <a:bodyPr/>
          <a:lstStyle/>
          <a:p>
            <a:endParaRPr lang="en-US"/>
          </a:p>
        </p:txBody>
      </p:sp>
      <p:sp>
        <p:nvSpPr>
          <p:cNvPr id="7" name="Freeform 7"/>
          <p:cNvSpPr/>
          <p:nvPr/>
        </p:nvSpPr>
        <p:spPr>
          <a:xfrm rot="-5400000">
            <a:off x="9914238" y="2289026"/>
            <a:ext cx="6305931" cy="8042824"/>
          </a:xfrm>
          <a:custGeom>
            <a:avLst/>
            <a:gdLst/>
            <a:ahLst/>
            <a:cxnLst/>
            <a:rect l="l" t="t" r="r" b="b"/>
            <a:pathLst>
              <a:path w="6305931" h="8042824">
                <a:moveTo>
                  <a:pt x="0" y="0"/>
                </a:moveTo>
                <a:lnTo>
                  <a:pt x="6305931" y="0"/>
                </a:lnTo>
                <a:lnTo>
                  <a:pt x="6305931" y="8042824"/>
                </a:lnTo>
                <a:lnTo>
                  <a:pt x="0" y="8042824"/>
                </a:lnTo>
                <a:lnTo>
                  <a:pt x="0" y="0"/>
                </a:lnTo>
                <a:close/>
              </a:path>
            </a:pathLst>
          </a:custGeom>
          <a:blipFill>
            <a:blip r:embed="rId6"/>
            <a:stretch>
              <a:fillRect t="-2322"/>
            </a:stretch>
          </a:blipFill>
        </p:spPr>
        <p:txBody>
          <a:bodyPr/>
          <a:lstStyle/>
          <a:p>
            <a:endParaRPr lang="en-US"/>
          </a:p>
        </p:txBody>
      </p:sp>
      <p:sp>
        <p:nvSpPr>
          <p:cNvPr id="8" name="Freeform 8"/>
          <p:cNvSpPr/>
          <p:nvPr/>
        </p:nvSpPr>
        <p:spPr>
          <a:xfrm rot="-5834749">
            <a:off x="-792488" y="-978119"/>
            <a:ext cx="3642376" cy="4013637"/>
          </a:xfrm>
          <a:custGeom>
            <a:avLst/>
            <a:gdLst/>
            <a:ahLst/>
            <a:cxnLst/>
            <a:rect l="l" t="t" r="r" b="b"/>
            <a:pathLst>
              <a:path w="3642376" h="4013637">
                <a:moveTo>
                  <a:pt x="0" y="0"/>
                </a:moveTo>
                <a:lnTo>
                  <a:pt x="3642376" y="0"/>
                </a:lnTo>
                <a:lnTo>
                  <a:pt x="3642376" y="4013638"/>
                </a:lnTo>
                <a:lnTo>
                  <a:pt x="0" y="4013638"/>
                </a:lnTo>
                <a:lnTo>
                  <a:pt x="0" y="0"/>
                </a:lnTo>
                <a:close/>
              </a:path>
            </a:pathLst>
          </a:custGeom>
          <a:blipFill>
            <a:blip r:embed="rId7"/>
            <a:stretch>
              <a:fillRect/>
            </a:stretch>
          </a:blipFill>
        </p:spPr>
        <p:txBody>
          <a:bodyPr/>
          <a:lstStyle/>
          <a:p>
            <a:endParaRPr lang="en-US"/>
          </a:p>
        </p:txBody>
      </p:sp>
      <p:sp>
        <p:nvSpPr>
          <p:cNvPr id="9" name="TextBox 9"/>
          <p:cNvSpPr txBox="1"/>
          <p:nvPr/>
        </p:nvSpPr>
        <p:spPr>
          <a:xfrm>
            <a:off x="2897827" y="3800643"/>
            <a:ext cx="13045992" cy="4914816"/>
          </a:xfrm>
          <a:prstGeom prst="rect">
            <a:avLst/>
          </a:prstGeom>
        </p:spPr>
        <p:txBody>
          <a:bodyPr lIns="0" tIns="0" rIns="0" bIns="0" rtlCol="0" anchor="t">
            <a:spAutoFit/>
          </a:bodyPr>
          <a:lstStyle/>
          <a:p>
            <a:pPr algn="ctr">
              <a:lnSpc>
                <a:spcPts val="6515"/>
              </a:lnSpc>
            </a:pPr>
            <a:r>
              <a:rPr lang="en-US" sz="4653">
                <a:solidFill>
                  <a:srgbClr val="5E4840"/>
                </a:solidFill>
                <a:latin typeface="Crimson Pro"/>
              </a:rPr>
              <a:t> Nhóm xây dựng phần mềm ứng dụng hỗ trợ doanh nghiệp, công ty, tổ chức giáo dục và nhân viên trong công ty xem và quản lý lương dễ dàng hơn. Giúp phục vụ cho việc quản lý lương của các doanh nghiệp, tổ chức giáo dục,.. được thuận tiện hơn và tránh những sai sót trong công tác quản lý tiền lương.</a:t>
            </a:r>
          </a:p>
        </p:txBody>
      </p:sp>
      <p:sp>
        <p:nvSpPr>
          <p:cNvPr id="10" name="Freeform 10"/>
          <p:cNvSpPr/>
          <p:nvPr/>
        </p:nvSpPr>
        <p:spPr>
          <a:xfrm rot="2243381">
            <a:off x="15643419" y="7626518"/>
            <a:ext cx="3642376" cy="4013637"/>
          </a:xfrm>
          <a:custGeom>
            <a:avLst/>
            <a:gdLst/>
            <a:ahLst/>
            <a:cxnLst/>
            <a:rect l="l" t="t" r="r" b="b"/>
            <a:pathLst>
              <a:path w="3642376" h="4013637">
                <a:moveTo>
                  <a:pt x="0" y="0"/>
                </a:moveTo>
                <a:lnTo>
                  <a:pt x="3642376" y="0"/>
                </a:lnTo>
                <a:lnTo>
                  <a:pt x="3642376" y="4013638"/>
                </a:lnTo>
                <a:lnTo>
                  <a:pt x="0" y="4013638"/>
                </a:lnTo>
                <a:lnTo>
                  <a:pt x="0" y="0"/>
                </a:lnTo>
                <a:close/>
              </a:path>
            </a:pathLst>
          </a:custGeom>
          <a:blipFill>
            <a:blip r:embed="rId7"/>
            <a:stretch>
              <a:fillRect/>
            </a:stretch>
          </a:blipFill>
        </p:spPr>
        <p:txBody>
          <a:bodyPr/>
          <a:lstStyle/>
          <a:p>
            <a:endParaRPr lang="en-US"/>
          </a:p>
        </p:txBody>
      </p:sp>
      <p:sp>
        <p:nvSpPr>
          <p:cNvPr id="11" name="TextBox 11"/>
          <p:cNvSpPr txBox="1"/>
          <p:nvPr/>
        </p:nvSpPr>
        <p:spPr>
          <a:xfrm>
            <a:off x="4443077" y="1560481"/>
            <a:ext cx="9955492" cy="900224"/>
          </a:xfrm>
          <a:prstGeom prst="rect">
            <a:avLst/>
          </a:prstGeom>
        </p:spPr>
        <p:txBody>
          <a:bodyPr lIns="0" tIns="0" rIns="0" bIns="0" rtlCol="0" anchor="t">
            <a:spAutoFit/>
          </a:bodyPr>
          <a:lstStyle/>
          <a:p>
            <a:pPr algn="ctr">
              <a:lnSpc>
                <a:spcPts val="6484"/>
              </a:lnSpc>
            </a:pPr>
            <a:r>
              <a:rPr lang="en-US" sz="7286">
                <a:solidFill>
                  <a:srgbClr val="5E4840"/>
                </a:solidFill>
                <a:latin typeface="Crimson Pro Heavy"/>
              </a:rPr>
              <a:t>KHÁI QUÁT VỀ ĐỀ TÀI</a:t>
            </a:r>
          </a:p>
        </p:txBody>
      </p:sp>
      <p:sp>
        <p:nvSpPr>
          <p:cNvPr id="12" name="Freeform 12"/>
          <p:cNvSpPr/>
          <p:nvPr/>
        </p:nvSpPr>
        <p:spPr>
          <a:xfrm rot="359742">
            <a:off x="-563777" y="5517410"/>
            <a:ext cx="3184953" cy="4615874"/>
          </a:xfrm>
          <a:custGeom>
            <a:avLst/>
            <a:gdLst/>
            <a:ahLst/>
            <a:cxnLst/>
            <a:rect l="l" t="t" r="r" b="b"/>
            <a:pathLst>
              <a:path w="3184953" h="4615874">
                <a:moveTo>
                  <a:pt x="0" y="0"/>
                </a:moveTo>
                <a:lnTo>
                  <a:pt x="3184954" y="0"/>
                </a:lnTo>
                <a:lnTo>
                  <a:pt x="3184954" y="4615874"/>
                </a:lnTo>
                <a:lnTo>
                  <a:pt x="0" y="4615874"/>
                </a:lnTo>
                <a:lnTo>
                  <a:pt x="0" y="0"/>
                </a:lnTo>
                <a:close/>
              </a:path>
            </a:pathLst>
          </a:custGeom>
          <a:blipFill>
            <a:blip r:embed="rId8"/>
            <a:stretch>
              <a:fillRect/>
            </a:stretch>
          </a:blipFill>
        </p:spPr>
        <p:txBody>
          <a:bodyPr/>
          <a:lstStyle/>
          <a:p>
            <a:endParaRPr lang="en-US"/>
          </a:p>
        </p:txBody>
      </p:sp>
      <p:sp>
        <p:nvSpPr>
          <p:cNvPr id="13" name="Freeform 13"/>
          <p:cNvSpPr/>
          <p:nvPr/>
        </p:nvSpPr>
        <p:spPr>
          <a:xfrm rot="-1325078">
            <a:off x="72497" y="8057138"/>
            <a:ext cx="1912406" cy="1878938"/>
          </a:xfrm>
          <a:custGeom>
            <a:avLst/>
            <a:gdLst/>
            <a:ahLst/>
            <a:cxnLst/>
            <a:rect l="l" t="t" r="r" b="b"/>
            <a:pathLst>
              <a:path w="1912406" h="1878938">
                <a:moveTo>
                  <a:pt x="0" y="0"/>
                </a:moveTo>
                <a:lnTo>
                  <a:pt x="1912406" y="0"/>
                </a:lnTo>
                <a:lnTo>
                  <a:pt x="1912406" y="1878938"/>
                </a:lnTo>
                <a:lnTo>
                  <a:pt x="0" y="1878938"/>
                </a:lnTo>
                <a:lnTo>
                  <a:pt x="0" y="0"/>
                </a:lnTo>
                <a:close/>
              </a:path>
            </a:pathLst>
          </a:custGeom>
          <a:blipFill>
            <a:blip r:embed="rId9"/>
            <a:stretch>
              <a:fillRect/>
            </a:stretch>
          </a:blipFill>
        </p:spPr>
        <p:txBody>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a:off x="2819683" y="289876"/>
            <a:ext cx="12648633" cy="9707249"/>
          </a:xfrm>
          <a:custGeom>
            <a:avLst/>
            <a:gdLst/>
            <a:ahLst/>
            <a:cxnLst/>
            <a:rect l="l" t="t" r="r" b="b"/>
            <a:pathLst>
              <a:path w="12648633" h="9707249">
                <a:moveTo>
                  <a:pt x="0" y="0"/>
                </a:moveTo>
                <a:lnTo>
                  <a:pt x="12648634" y="0"/>
                </a:lnTo>
                <a:lnTo>
                  <a:pt x="12648634" y="9707248"/>
                </a:lnTo>
                <a:lnTo>
                  <a:pt x="0" y="9707248"/>
                </a:lnTo>
                <a:lnTo>
                  <a:pt x="0" y="0"/>
                </a:lnTo>
                <a:close/>
              </a:path>
            </a:pathLst>
          </a:custGeom>
          <a:blipFill>
            <a:blip r:embed="rId3"/>
            <a:stretch>
              <a:fillRect r="-9440"/>
            </a:stretch>
          </a:blipFill>
        </p:spPr>
        <p:txBody>
          <a:bodyPr/>
          <a:lstStyle/>
          <a:p>
            <a:endParaRPr lang="en-US"/>
          </a:p>
        </p:txBody>
      </p:sp>
      <p:sp>
        <p:nvSpPr>
          <p:cNvPr id="4" name="Freeform 4"/>
          <p:cNvSpPr/>
          <p:nvPr/>
        </p:nvSpPr>
        <p:spPr>
          <a:xfrm flipH="1" flipV="1">
            <a:off x="-3253285" y="6899606"/>
            <a:ext cx="16230600" cy="5274945"/>
          </a:xfrm>
          <a:custGeom>
            <a:avLst/>
            <a:gdLst/>
            <a:ahLst/>
            <a:cxnLst/>
            <a:rect l="l" t="t" r="r" b="b"/>
            <a:pathLst>
              <a:path w="16230600" h="5274945">
                <a:moveTo>
                  <a:pt x="16230600" y="5274945"/>
                </a:moveTo>
                <a:lnTo>
                  <a:pt x="0" y="5274945"/>
                </a:lnTo>
                <a:lnTo>
                  <a:pt x="0" y="0"/>
                </a:lnTo>
                <a:lnTo>
                  <a:pt x="16230600" y="0"/>
                </a:lnTo>
                <a:lnTo>
                  <a:pt x="16230600" y="5274945"/>
                </a:lnTo>
                <a:close/>
              </a:path>
            </a:pathLst>
          </a:custGeom>
          <a:blipFill>
            <a:blip r:embed="rId4"/>
            <a:stretch>
              <a:fillRect/>
            </a:stretch>
          </a:blipFill>
        </p:spPr>
        <p:txBody>
          <a:bodyPr/>
          <a:lstStyle/>
          <a:p>
            <a:endParaRPr lang="en-US"/>
          </a:p>
        </p:txBody>
      </p:sp>
      <p:sp>
        <p:nvSpPr>
          <p:cNvPr id="5" name="Freeform 5"/>
          <p:cNvSpPr/>
          <p:nvPr/>
        </p:nvSpPr>
        <p:spPr>
          <a:xfrm>
            <a:off x="2057400" y="-2619490"/>
            <a:ext cx="16230600" cy="5274945"/>
          </a:xfrm>
          <a:custGeom>
            <a:avLst/>
            <a:gdLst/>
            <a:ahLst/>
            <a:cxnLst/>
            <a:rect l="l" t="t" r="r" b="b"/>
            <a:pathLst>
              <a:path w="16230600" h="5274945">
                <a:moveTo>
                  <a:pt x="0" y="0"/>
                </a:moveTo>
                <a:lnTo>
                  <a:pt x="16230600" y="0"/>
                </a:lnTo>
                <a:lnTo>
                  <a:pt x="16230600" y="5274945"/>
                </a:lnTo>
                <a:lnTo>
                  <a:pt x="0" y="5274945"/>
                </a:lnTo>
                <a:lnTo>
                  <a:pt x="0" y="0"/>
                </a:lnTo>
                <a:close/>
              </a:path>
            </a:pathLst>
          </a:custGeom>
          <a:blipFill>
            <a:blip r:embed="rId4"/>
            <a:stretch>
              <a:fillRect/>
            </a:stretch>
          </a:blipFill>
        </p:spPr>
        <p:txBody>
          <a:bodyPr/>
          <a:lstStyle/>
          <a:p>
            <a:endParaRPr lang="en-US"/>
          </a:p>
        </p:txBody>
      </p:sp>
      <p:sp>
        <p:nvSpPr>
          <p:cNvPr id="6" name="Freeform 6"/>
          <p:cNvSpPr/>
          <p:nvPr/>
        </p:nvSpPr>
        <p:spPr>
          <a:xfrm rot="-1573560">
            <a:off x="-1628692" y="3690331"/>
            <a:ext cx="3765042" cy="8229600"/>
          </a:xfrm>
          <a:custGeom>
            <a:avLst/>
            <a:gdLst/>
            <a:ahLst/>
            <a:cxnLst/>
            <a:rect l="l" t="t" r="r" b="b"/>
            <a:pathLst>
              <a:path w="3765042" h="8229600">
                <a:moveTo>
                  <a:pt x="0" y="0"/>
                </a:moveTo>
                <a:lnTo>
                  <a:pt x="3765042" y="0"/>
                </a:lnTo>
                <a:lnTo>
                  <a:pt x="3765042" y="8229600"/>
                </a:lnTo>
                <a:lnTo>
                  <a:pt x="0" y="8229600"/>
                </a:lnTo>
                <a:lnTo>
                  <a:pt x="0" y="0"/>
                </a:lnTo>
                <a:close/>
              </a:path>
            </a:pathLst>
          </a:custGeom>
          <a:blipFill>
            <a:blip r:embed="rId5"/>
            <a:stretch>
              <a:fillRect/>
            </a:stretch>
          </a:blipFill>
        </p:spPr>
        <p:txBody>
          <a:bodyPr/>
          <a:lstStyle/>
          <a:p>
            <a:endParaRPr lang="en-US"/>
          </a:p>
        </p:txBody>
      </p:sp>
      <p:sp>
        <p:nvSpPr>
          <p:cNvPr id="7" name="Freeform 7"/>
          <p:cNvSpPr/>
          <p:nvPr/>
        </p:nvSpPr>
        <p:spPr>
          <a:xfrm rot="-1522611">
            <a:off x="13938722" y="-3495849"/>
            <a:ext cx="3765042" cy="8229600"/>
          </a:xfrm>
          <a:custGeom>
            <a:avLst/>
            <a:gdLst/>
            <a:ahLst/>
            <a:cxnLst/>
            <a:rect l="l" t="t" r="r" b="b"/>
            <a:pathLst>
              <a:path w="3765042" h="8229600">
                <a:moveTo>
                  <a:pt x="0" y="0"/>
                </a:moveTo>
                <a:lnTo>
                  <a:pt x="3765042" y="0"/>
                </a:lnTo>
                <a:lnTo>
                  <a:pt x="3765042" y="8229600"/>
                </a:lnTo>
                <a:lnTo>
                  <a:pt x="0" y="8229600"/>
                </a:lnTo>
                <a:lnTo>
                  <a:pt x="0" y="0"/>
                </a:lnTo>
                <a:close/>
              </a:path>
            </a:pathLst>
          </a:custGeom>
          <a:blipFill>
            <a:blip r:embed="rId5"/>
            <a:stretch>
              <a:fillRect/>
            </a:stretch>
          </a:blipFill>
        </p:spPr>
        <p:txBody>
          <a:bodyPr/>
          <a:lstStyle/>
          <a:p>
            <a:endParaRPr lang="en-US"/>
          </a:p>
        </p:txBody>
      </p:sp>
      <p:sp>
        <p:nvSpPr>
          <p:cNvPr id="8" name="TextBox 8"/>
          <p:cNvSpPr txBox="1"/>
          <p:nvPr/>
        </p:nvSpPr>
        <p:spPr>
          <a:xfrm>
            <a:off x="4272961" y="3498850"/>
            <a:ext cx="9742078" cy="3663949"/>
          </a:xfrm>
          <a:prstGeom prst="rect">
            <a:avLst/>
          </a:prstGeom>
        </p:spPr>
        <p:txBody>
          <a:bodyPr lIns="0" tIns="0" rIns="0" bIns="0" rtlCol="0" anchor="t">
            <a:spAutoFit/>
          </a:bodyPr>
          <a:lstStyle/>
          <a:p>
            <a:pPr algn="ctr">
              <a:lnSpc>
                <a:spcPts val="9399"/>
              </a:lnSpc>
            </a:pPr>
            <a:r>
              <a:rPr lang="en-US" sz="9999">
                <a:solidFill>
                  <a:srgbClr val="FFFFFF"/>
                </a:solidFill>
                <a:latin typeface="Crimson Pro Bold"/>
              </a:rPr>
              <a:t>NỘI DUNG VÀ PHƯƠNG HƯỚNG NGHIÊN CỨU</a:t>
            </a:r>
          </a:p>
        </p:txBody>
      </p:sp>
      <p:sp>
        <p:nvSpPr>
          <p:cNvPr id="9" name="TextBox 9"/>
          <p:cNvSpPr txBox="1"/>
          <p:nvPr/>
        </p:nvSpPr>
        <p:spPr>
          <a:xfrm>
            <a:off x="3994712" y="3520132"/>
            <a:ext cx="10298576" cy="3663949"/>
          </a:xfrm>
          <a:prstGeom prst="rect">
            <a:avLst/>
          </a:prstGeom>
        </p:spPr>
        <p:txBody>
          <a:bodyPr lIns="0" tIns="0" rIns="0" bIns="0" rtlCol="0" anchor="t">
            <a:spAutoFit/>
          </a:bodyPr>
          <a:lstStyle/>
          <a:p>
            <a:pPr algn="ctr">
              <a:lnSpc>
                <a:spcPts val="9399"/>
              </a:lnSpc>
            </a:pPr>
            <a:r>
              <a:rPr lang="en-US" sz="9999">
                <a:solidFill>
                  <a:srgbClr val="5E4840"/>
                </a:solidFill>
                <a:latin typeface="Crimson Pro Heavy"/>
              </a:rPr>
              <a:t>NỘI DUNG VÀ PHƯƠNG HƯỚNG NGHIÊN CỨU</a:t>
            </a:r>
          </a:p>
        </p:txBody>
      </p:sp>
      <p:sp>
        <p:nvSpPr>
          <p:cNvPr id="10" name="Freeform 10"/>
          <p:cNvSpPr/>
          <p:nvPr/>
        </p:nvSpPr>
        <p:spPr>
          <a:xfrm rot="-128213">
            <a:off x="10441845" y="-237145"/>
            <a:ext cx="10138043" cy="2217697"/>
          </a:xfrm>
          <a:custGeom>
            <a:avLst/>
            <a:gdLst/>
            <a:ahLst/>
            <a:cxnLst/>
            <a:rect l="l" t="t" r="r" b="b"/>
            <a:pathLst>
              <a:path w="10138043" h="2217697">
                <a:moveTo>
                  <a:pt x="0" y="0"/>
                </a:moveTo>
                <a:lnTo>
                  <a:pt x="10138044" y="0"/>
                </a:lnTo>
                <a:lnTo>
                  <a:pt x="10138044" y="2217697"/>
                </a:lnTo>
                <a:lnTo>
                  <a:pt x="0" y="2217697"/>
                </a:lnTo>
                <a:lnTo>
                  <a:pt x="0" y="0"/>
                </a:lnTo>
                <a:close/>
              </a:path>
            </a:pathLst>
          </a:custGeom>
          <a:blipFill>
            <a:blip r:embed="rId6"/>
            <a:stretch>
              <a:fillRect/>
            </a:stretch>
          </a:blipFill>
        </p:spPr>
        <p:txBody>
          <a:bodyPr/>
          <a:lstStyle/>
          <a:p>
            <a:endParaRPr lang="en-US"/>
          </a:p>
        </p:txBody>
      </p:sp>
      <p:sp>
        <p:nvSpPr>
          <p:cNvPr id="11" name="Freeform 11"/>
          <p:cNvSpPr/>
          <p:nvPr/>
        </p:nvSpPr>
        <p:spPr>
          <a:xfrm rot="226342" flipH="1">
            <a:off x="-2249338" y="8888276"/>
            <a:ext cx="10138043" cy="2217697"/>
          </a:xfrm>
          <a:custGeom>
            <a:avLst/>
            <a:gdLst/>
            <a:ahLst/>
            <a:cxnLst/>
            <a:rect l="l" t="t" r="r" b="b"/>
            <a:pathLst>
              <a:path w="10138043" h="2217697">
                <a:moveTo>
                  <a:pt x="10138043" y="0"/>
                </a:moveTo>
                <a:lnTo>
                  <a:pt x="0" y="0"/>
                </a:lnTo>
                <a:lnTo>
                  <a:pt x="0" y="2217697"/>
                </a:lnTo>
                <a:lnTo>
                  <a:pt x="10138043" y="2217697"/>
                </a:lnTo>
                <a:lnTo>
                  <a:pt x="10138043" y="0"/>
                </a:lnTo>
                <a:close/>
              </a:path>
            </a:pathLst>
          </a:custGeom>
          <a:blipFill>
            <a:blip r:embed="rId6"/>
            <a:stretch>
              <a:fillRect/>
            </a:stretch>
          </a:blipFill>
        </p:spPr>
        <p:txBody>
          <a:bodyPr/>
          <a:lstStyle/>
          <a:p>
            <a:endParaRPr lang="en-US"/>
          </a:p>
        </p:txBody>
      </p:sp>
      <p:sp>
        <p:nvSpPr>
          <p:cNvPr id="12" name="Freeform 12"/>
          <p:cNvSpPr/>
          <p:nvPr/>
        </p:nvSpPr>
        <p:spPr>
          <a:xfrm rot="-1891097">
            <a:off x="15710944" y="6387848"/>
            <a:ext cx="3096711" cy="4338650"/>
          </a:xfrm>
          <a:custGeom>
            <a:avLst/>
            <a:gdLst/>
            <a:ahLst/>
            <a:cxnLst/>
            <a:rect l="l" t="t" r="r" b="b"/>
            <a:pathLst>
              <a:path w="3096711" h="4338650">
                <a:moveTo>
                  <a:pt x="0" y="0"/>
                </a:moveTo>
                <a:lnTo>
                  <a:pt x="3096712" y="0"/>
                </a:lnTo>
                <a:lnTo>
                  <a:pt x="3096712" y="4338650"/>
                </a:lnTo>
                <a:lnTo>
                  <a:pt x="0" y="4338650"/>
                </a:lnTo>
                <a:lnTo>
                  <a:pt x="0" y="0"/>
                </a:lnTo>
                <a:close/>
              </a:path>
            </a:pathLst>
          </a:custGeom>
          <a:blipFill>
            <a:blip r:embed="rId7"/>
            <a:stretch>
              <a:fillRect/>
            </a:stretch>
          </a:blipFill>
        </p:spPr>
        <p:txBody>
          <a:bodyPr/>
          <a:lstStyle/>
          <a:p>
            <a:endParaRPr lang="en-US"/>
          </a:p>
        </p:txBody>
      </p:sp>
      <p:sp>
        <p:nvSpPr>
          <p:cNvPr id="13" name="Freeform 13"/>
          <p:cNvSpPr/>
          <p:nvPr/>
        </p:nvSpPr>
        <p:spPr>
          <a:xfrm rot="6135905">
            <a:off x="-818503" y="-861174"/>
            <a:ext cx="3096711" cy="4338650"/>
          </a:xfrm>
          <a:custGeom>
            <a:avLst/>
            <a:gdLst/>
            <a:ahLst/>
            <a:cxnLst/>
            <a:rect l="l" t="t" r="r" b="b"/>
            <a:pathLst>
              <a:path w="3096711" h="4338650">
                <a:moveTo>
                  <a:pt x="0" y="0"/>
                </a:moveTo>
                <a:lnTo>
                  <a:pt x="3096712" y="0"/>
                </a:lnTo>
                <a:lnTo>
                  <a:pt x="3096712" y="4338650"/>
                </a:lnTo>
                <a:lnTo>
                  <a:pt x="0" y="4338650"/>
                </a:lnTo>
                <a:lnTo>
                  <a:pt x="0" y="0"/>
                </a:lnTo>
                <a:close/>
              </a:path>
            </a:pathLst>
          </a:custGeom>
          <a:blipFill>
            <a:blip r:embed="rId7"/>
            <a:stretch>
              <a:fillRect/>
            </a:stretch>
          </a:blipFill>
        </p:spPr>
        <p:txBody>
          <a:bodyP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a:off x="6406577" y="1028700"/>
            <a:ext cx="5474847" cy="1859167"/>
          </a:xfrm>
          <a:custGeom>
            <a:avLst/>
            <a:gdLst/>
            <a:ahLst/>
            <a:cxnLst/>
            <a:rect l="l" t="t" r="r" b="b"/>
            <a:pathLst>
              <a:path w="5474847" h="1859167">
                <a:moveTo>
                  <a:pt x="0" y="0"/>
                </a:moveTo>
                <a:lnTo>
                  <a:pt x="5474846" y="0"/>
                </a:lnTo>
                <a:lnTo>
                  <a:pt x="5474846" y="1859167"/>
                </a:lnTo>
                <a:lnTo>
                  <a:pt x="0" y="1859167"/>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4537807" y="1513749"/>
            <a:ext cx="9212387" cy="900224"/>
          </a:xfrm>
          <a:prstGeom prst="rect">
            <a:avLst/>
          </a:prstGeom>
        </p:spPr>
        <p:txBody>
          <a:bodyPr lIns="0" tIns="0" rIns="0" bIns="0" rtlCol="0" anchor="t">
            <a:spAutoFit/>
          </a:bodyPr>
          <a:lstStyle/>
          <a:p>
            <a:pPr algn="ctr">
              <a:lnSpc>
                <a:spcPts val="6484"/>
              </a:lnSpc>
            </a:pPr>
            <a:r>
              <a:rPr lang="en-US" sz="7286">
                <a:solidFill>
                  <a:srgbClr val="5E4840"/>
                </a:solidFill>
                <a:latin typeface="Crimson Pro Heavy"/>
              </a:rPr>
              <a:t>NỘI DUNG</a:t>
            </a:r>
          </a:p>
        </p:txBody>
      </p:sp>
      <p:sp>
        <p:nvSpPr>
          <p:cNvPr id="5" name="Freeform 5"/>
          <p:cNvSpPr/>
          <p:nvPr/>
        </p:nvSpPr>
        <p:spPr>
          <a:xfrm rot="-348365">
            <a:off x="7430363" y="8380451"/>
            <a:ext cx="12700579" cy="2332486"/>
          </a:xfrm>
          <a:custGeom>
            <a:avLst/>
            <a:gdLst/>
            <a:ahLst/>
            <a:cxnLst/>
            <a:rect l="l" t="t" r="r" b="b"/>
            <a:pathLst>
              <a:path w="12700579" h="2332486">
                <a:moveTo>
                  <a:pt x="0" y="0"/>
                </a:moveTo>
                <a:lnTo>
                  <a:pt x="12700579" y="0"/>
                </a:lnTo>
                <a:lnTo>
                  <a:pt x="12700579" y="2332486"/>
                </a:lnTo>
                <a:lnTo>
                  <a:pt x="0" y="2332486"/>
                </a:lnTo>
                <a:lnTo>
                  <a:pt x="0" y="0"/>
                </a:lnTo>
                <a:close/>
              </a:path>
            </a:pathLst>
          </a:custGeom>
          <a:blipFill>
            <a:blip r:embed="rId4"/>
            <a:stretch>
              <a:fillRect l="-5233" r="-5233"/>
            </a:stretch>
          </a:blipFill>
        </p:spPr>
        <p:txBody>
          <a:bodyPr/>
          <a:lstStyle/>
          <a:p>
            <a:endParaRPr lang="en-US"/>
          </a:p>
        </p:txBody>
      </p:sp>
      <p:sp>
        <p:nvSpPr>
          <p:cNvPr id="6" name="Freeform 6"/>
          <p:cNvSpPr/>
          <p:nvPr/>
        </p:nvSpPr>
        <p:spPr>
          <a:xfrm rot="-630491" flipH="1">
            <a:off x="2391174" y="2624600"/>
            <a:ext cx="5554949" cy="6911290"/>
          </a:xfrm>
          <a:custGeom>
            <a:avLst/>
            <a:gdLst/>
            <a:ahLst/>
            <a:cxnLst/>
            <a:rect l="l" t="t" r="r" b="b"/>
            <a:pathLst>
              <a:path w="5554949" h="6911290">
                <a:moveTo>
                  <a:pt x="5554949" y="0"/>
                </a:moveTo>
                <a:lnTo>
                  <a:pt x="0" y="0"/>
                </a:lnTo>
                <a:lnTo>
                  <a:pt x="0" y="6911290"/>
                </a:lnTo>
                <a:lnTo>
                  <a:pt x="5554949" y="6911290"/>
                </a:lnTo>
                <a:lnTo>
                  <a:pt x="5554949" y="0"/>
                </a:lnTo>
                <a:close/>
              </a:path>
            </a:pathLst>
          </a:custGeom>
          <a:blipFill>
            <a:blip r:embed="rId5"/>
            <a:stretch>
              <a:fillRect/>
            </a:stretch>
          </a:blipFill>
        </p:spPr>
        <p:txBody>
          <a:bodyPr/>
          <a:lstStyle/>
          <a:p>
            <a:endParaRPr lang="en-US"/>
          </a:p>
        </p:txBody>
      </p:sp>
      <p:sp>
        <p:nvSpPr>
          <p:cNvPr id="7" name="Freeform 7"/>
          <p:cNvSpPr/>
          <p:nvPr/>
        </p:nvSpPr>
        <p:spPr>
          <a:xfrm rot="476252">
            <a:off x="10732576" y="2526454"/>
            <a:ext cx="5554949" cy="6911290"/>
          </a:xfrm>
          <a:custGeom>
            <a:avLst/>
            <a:gdLst/>
            <a:ahLst/>
            <a:cxnLst/>
            <a:rect l="l" t="t" r="r" b="b"/>
            <a:pathLst>
              <a:path w="5554949" h="6911290">
                <a:moveTo>
                  <a:pt x="0" y="0"/>
                </a:moveTo>
                <a:lnTo>
                  <a:pt x="5554949" y="0"/>
                </a:lnTo>
                <a:lnTo>
                  <a:pt x="5554949" y="6911289"/>
                </a:lnTo>
                <a:lnTo>
                  <a:pt x="0" y="6911289"/>
                </a:lnTo>
                <a:lnTo>
                  <a:pt x="0" y="0"/>
                </a:lnTo>
                <a:close/>
              </a:path>
            </a:pathLst>
          </a:custGeom>
          <a:blipFill>
            <a:blip r:embed="rId5"/>
            <a:stretch>
              <a:fillRect/>
            </a:stretch>
          </a:blipFill>
        </p:spPr>
        <p:txBody>
          <a:bodyPr/>
          <a:lstStyle/>
          <a:p>
            <a:endParaRPr lang="en-US"/>
          </a:p>
        </p:txBody>
      </p:sp>
      <p:sp>
        <p:nvSpPr>
          <p:cNvPr id="8" name="TextBox 8"/>
          <p:cNvSpPr txBox="1"/>
          <p:nvPr/>
        </p:nvSpPr>
        <p:spPr>
          <a:xfrm rot="-166453">
            <a:off x="3549798" y="4764532"/>
            <a:ext cx="3242356" cy="625475"/>
          </a:xfrm>
          <a:prstGeom prst="rect">
            <a:avLst/>
          </a:prstGeom>
        </p:spPr>
        <p:txBody>
          <a:bodyPr lIns="0" tIns="0" rIns="0" bIns="0" rtlCol="0" anchor="t">
            <a:spAutoFit/>
          </a:bodyPr>
          <a:lstStyle/>
          <a:p>
            <a:pPr algn="ctr">
              <a:lnSpc>
                <a:spcPts val="4449"/>
              </a:lnSpc>
            </a:pPr>
            <a:r>
              <a:rPr lang="en-US" sz="4999">
                <a:solidFill>
                  <a:srgbClr val="5E4840"/>
                </a:solidFill>
                <a:latin typeface="Crimson Pro Heavy"/>
              </a:rPr>
              <a:t>MÔ TẢ</a:t>
            </a:r>
          </a:p>
        </p:txBody>
      </p:sp>
      <p:sp>
        <p:nvSpPr>
          <p:cNvPr id="9" name="TextBox 9"/>
          <p:cNvSpPr txBox="1"/>
          <p:nvPr/>
        </p:nvSpPr>
        <p:spPr>
          <a:xfrm rot="153387">
            <a:off x="11617010" y="4616409"/>
            <a:ext cx="4261712" cy="1187450"/>
          </a:xfrm>
          <a:prstGeom prst="rect">
            <a:avLst/>
          </a:prstGeom>
        </p:spPr>
        <p:txBody>
          <a:bodyPr lIns="0" tIns="0" rIns="0" bIns="0" rtlCol="0" anchor="t">
            <a:spAutoFit/>
          </a:bodyPr>
          <a:lstStyle/>
          <a:p>
            <a:pPr algn="ctr">
              <a:lnSpc>
                <a:spcPts val="4450"/>
              </a:lnSpc>
            </a:pPr>
            <a:r>
              <a:rPr lang="en-US" sz="5000">
                <a:solidFill>
                  <a:srgbClr val="5E4840"/>
                </a:solidFill>
                <a:latin typeface="Crimson Pro Heavy"/>
              </a:rPr>
              <a:t>ĐỐI TƯỢNG SỬ DỤNG</a:t>
            </a:r>
          </a:p>
        </p:txBody>
      </p:sp>
      <p:sp>
        <p:nvSpPr>
          <p:cNvPr id="10" name="TextBox 10"/>
          <p:cNvSpPr txBox="1"/>
          <p:nvPr/>
        </p:nvSpPr>
        <p:spPr>
          <a:xfrm rot="-314252">
            <a:off x="3009166" y="5504431"/>
            <a:ext cx="4317305" cy="2442868"/>
          </a:xfrm>
          <a:prstGeom prst="rect">
            <a:avLst/>
          </a:prstGeom>
        </p:spPr>
        <p:txBody>
          <a:bodyPr lIns="0" tIns="0" rIns="0" bIns="0" rtlCol="0" anchor="t">
            <a:spAutoFit/>
          </a:bodyPr>
          <a:lstStyle/>
          <a:p>
            <a:pPr algn="ctr">
              <a:lnSpc>
                <a:spcPts val="4839"/>
              </a:lnSpc>
            </a:pPr>
            <a:r>
              <a:rPr lang="en-US" sz="3934">
                <a:solidFill>
                  <a:srgbClr val="5E4840"/>
                </a:solidFill>
                <a:latin typeface="Crimson Pro"/>
              </a:rPr>
              <a:t>Ứng dụng giúp doanh nghiệp quản lý lương và nhân viên dễ dàng hơn </a:t>
            </a:r>
          </a:p>
        </p:txBody>
      </p:sp>
      <p:sp>
        <p:nvSpPr>
          <p:cNvPr id="11" name="TextBox 11"/>
          <p:cNvSpPr txBox="1"/>
          <p:nvPr/>
        </p:nvSpPr>
        <p:spPr>
          <a:xfrm rot="159501">
            <a:off x="11720929" y="5834037"/>
            <a:ext cx="3836213" cy="2442868"/>
          </a:xfrm>
          <a:prstGeom prst="rect">
            <a:avLst/>
          </a:prstGeom>
        </p:spPr>
        <p:txBody>
          <a:bodyPr lIns="0" tIns="0" rIns="0" bIns="0" rtlCol="0" anchor="t">
            <a:spAutoFit/>
          </a:bodyPr>
          <a:lstStyle/>
          <a:p>
            <a:pPr algn="ctr">
              <a:lnSpc>
                <a:spcPts val="4839"/>
              </a:lnSpc>
            </a:pPr>
            <a:r>
              <a:rPr lang="en-US" sz="3934">
                <a:solidFill>
                  <a:srgbClr val="5E4840"/>
                </a:solidFill>
                <a:latin typeface="Crimson Pro"/>
              </a:rPr>
              <a:t>Nhân viên trong một doanh nghiệp, công ty, các tổ chức kinh tế </a:t>
            </a:r>
          </a:p>
        </p:txBody>
      </p:sp>
      <p:sp>
        <p:nvSpPr>
          <p:cNvPr id="12" name="Freeform 12"/>
          <p:cNvSpPr/>
          <p:nvPr/>
        </p:nvSpPr>
        <p:spPr>
          <a:xfrm rot="-833930">
            <a:off x="-3236747" y="-554939"/>
            <a:ext cx="12700579" cy="2332486"/>
          </a:xfrm>
          <a:custGeom>
            <a:avLst/>
            <a:gdLst/>
            <a:ahLst/>
            <a:cxnLst/>
            <a:rect l="l" t="t" r="r" b="b"/>
            <a:pathLst>
              <a:path w="12700579" h="2332486">
                <a:moveTo>
                  <a:pt x="0" y="0"/>
                </a:moveTo>
                <a:lnTo>
                  <a:pt x="12700579" y="0"/>
                </a:lnTo>
                <a:lnTo>
                  <a:pt x="12700579" y="2332487"/>
                </a:lnTo>
                <a:lnTo>
                  <a:pt x="0" y="2332487"/>
                </a:lnTo>
                <a:lnTo>
                  <a:pt x="0" y="0"/>
                </a:lnTo>
                <a:close/>
              </a:path>
            </a:pathLst>
          </a:custGeom>
          <a:blipFill>
            <a:blip r:embed="rId4"/>
            <a:stretch>
              <a:fillRect l="-5233" r="-5233"/>
            </a:stretch>
          </a:blipFill>
        </p:spPr>
        <p:txBody>
          <a:bodyPr/>
          <a:lstStyle/>
          <a:p>
            <a:endParaRPr lang="en-US"/>
          </a:p>
        </p:txBody>
      </p:sp>
      <p:sp>
        <p:nvSpPr>
          <p:cNvPr id="13" name="Freeform 13"/>
          <p:cNvSpPr/>
          <p:nvPr/>
        </p:nvSpPr>
        <p:spPr>
          <a:xfrm rot="-9222491">
            <a:off x="15710944" y="-1140625"/>
            <a:ext cx="3096711" cy="4338650"/>
          </a:xfrm>
          <a:custGeom>
            <a:avLst/>
            <a:gdLst/>
            <a:ahLst/>
            <a:cxnLst/>
            <a:rect l="l" t="t" r="r" b="b"/>
            <a:pathLst>
              <a:path w="3096711" h="4338650">
                <a:moveTo>
                  <a:pt x="0" y="0"/>
                </a:moveTo>
                <a:lnTo>
                  <a:pt x="3096712" y="0"/>
                </a:lnTo>
                <a:lnTo>
                  <a:pt x="3096712" y="4338650"/>
                </a:lnTo>
                <a:lnTo>
                  <a:pt x="0" y="4338650"/>
                </a:lnTo>
                <a:lnTo>
                  <a:pt x="0" y="0"/>
                </a:lnTo>
                <a:close/>
              </a:path>
            </a:pathLst>
          </a:custGeom>
          <a:blipFill>
            <a:blip r:embed="rId6"/>
            <a:stretch>
              <a:fillRect/>
            </a:stretch>
          </a:blipFill>
        </p:spPr>
        <p:txBody>
          <a:bodyPr/>
          <a:lstStyle/>
          <a:p>
            <a:endParaRPr lang="en-US"/>
          </a:p>
        </p:txBody>
      </p:sp>
      <p:sp>
        <p:nvSpPr>
          <p:cNvPr id="14" name="Freeform 14"/>
          <p:cNvSpPr/>
          <p:nvPr/>
        </p:nvSpPr>
        <p:spPr>
          <a:xfrm rot="1551947">
            <a:off x="-916674" y="7193520"/>
            <a:ext cx="3096711" cy="4338650"/>
          </a:xfrm>
          <a:custGeom>
            <a:avLst/>
            <a:gdLst/>
            <a:ahLst/>
            <a:cxnLst/>
            <a:rect l="l" t="t" r="r" b="b"/>
            <a:pathLst>
              <a:path w="3096711" h="4338650">
                <a:moveTo>
                  <a:pt x="0" y="0"/>
                </a:moveTo>
                <a:lnTo>
                  <a:pt x="3096711" y="0"/>
                </a:lnTo>
                <a:lnTo>
                  <a:pt x="3096711" y="4338650"/>
                </a:lnTo>
                <a:lnTo>
                  <a:pt x="0" y="4338650"/>
                </a:lnTo>
                <a:lnTo>
                  <a:pt x="0" y="0"/>
                </a:lnTo>
                <a:close/>
              </a:path>
            </a:pathLst>
          </a:custGeom>
          <a:blipFill>
            <a:blip r:embed="rId6"/>
            <a:stretch>
              <a:fillRect/>
            </a:stretch>
          </a:blipFill>
        </p:spPr>
        <p:txBody>
          <a:bodyPr/>
          <a:lstStyle/>
          <a:p>
            <a:endParaRPr lang="en-US"/>
          </a:p>
        </p:txBody>
      </p:sp>
      <p:sp>
        <p:nvSpPr>
          <p:cNvPr id="15" name="Freeform 15"/>
          <p:cNvSpPr/>
          <p:nvPr/>
        </p:nvSpPr>
        <p:spPr>
          <a:xfrm rot="8809289">
            <a:off x="-823436" y="-1827053"/>
            <a:ext cx="3704272" cy="4876715"/>
          </a:xfrm>
          <a:custGeom>
            <a:avLst/>
            <a:gdLst/>
            <a:ahLst/>
            <a:cxnLst/>
            <a:rect l="l" t="t" r="r" b="b"/>
            <a:pathLst>
              <a:path w="3704272" h="4876715">
                <a:moveTo>
                  <a:pt x="0" y="0"/>
                </a:moveTo>
                <a:lnTo>
                  <a:pt x="3704272" y="0"/>
                </a:lnTo>
                <a:lnTo>
                  <a:pt x="3704272" y="4876715"/>
                </a:lnTo>
                <a:lnTo>
                  <a:pt x="0" y="4876715"/>
                </a:lnTo>
                <a:lnTo>
                  <a:pt x="0" y="0"/>
                </a:lnTo>
                <a:close/>
              </a:path>
            </a:pathLst>
          </a:custGeom>
          <a:blipFill>
            <a:blip r:embed="rId7"/>
            <a:stretch>
              <a:fillRect/>
            </a:stretch>
          </a:blipFill>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t="-38888" b="-38888"/>
            </a:stretch>
          </a:blipFill>
        </p:spPr>
        <p:txBody>
          <a:bodyPr/>
          <a:lstStyle/>
          <a:p>
            <a:endParaRPr lang="en-US"/>
          </a:p>
        </p:txBody>
      </p:sp>
      <p:sp>
        <p:nvSpPr>
          <p:cNvPr id="3" name="Freeform 3"/>
          <p:cNvSpPr/>
          <p:nvPr/>
        </p:nvSpPr>
        <p:spPr>
          <a:xfrm rot="1097328" flipH="1">
            <a:off x="-2972483" y="8416866"/>
            <a:ext cx="10138043" cy="2217697"/>
          </a:xfrm>
          <a:custGeom>
            <a:avLst/>
            <a:gdLst/>
            <a:ahLst/>
            <a:cxnLst/>
            <a:rect l="l" t="t" r="r" b="b"/>
            <a:pathLst>
              <a:path w="10138043" h="2217697">
                <a:moveTo>
                  <a:pt x="10138043" y="0"/>
                </a:moveTo>
                <a:lnTo>
                  <a:pt x="0" y="0"/>
                </a:lnTo>
                <a:lnTo>
                  <a:pt x="0" y="2217697"/>
                </a:lnTo>
                <a:lnTo>
                  <a:pt x="10138043" y="2217697"/>
                </a:lnTo>
                <a:lnTo>
                  <a:pt x="10138043" y="0"/>
                </a:lnTo>
                <a:close/>
              </a:path>
            </a:pathLst>
          </a:custGeom>
          <a:blipFill>
            <a:blip r:embed="rId3"/>
            <a:stretch>
              <a:fillRect/>
            </a:stretch>
          </a:blipFill>
        </p:spPr>
        <p:txBody>
          <a:bodyPr/>
          <a:lstStyle/>
          <a:p>
            <a:endParaRPr lang="en-US"/>
          </a:p>
        </p:txBody>
      </p:sp>
      <p:sp>
        <p:nvSpPr>
          <p:cNvPr id="4" name="Freeform 4"/>
          <p:cNvSpPr/>
          <p:nvPr/>
        </p:nvSpPr>
        <p:spPr>
          <a:xfrm rot="-5400000">
            <a:off x="9637415" y="2083922"/>
            <a:ext cx="6305931" cy="8042824"/>
          </a:xfrm>
          <a:custGeom>
            <a:avLst/>
            <a:gdLst/>
            <a:ahLst/>
            <a:cxnLst/>
            <a:rect l="l" t="t" r="r" b="b"/>
            <a:pathLst>
              <a:path w="6305931" h="8042824">
                <a:moveTo>
                  <a:pt x="0" y="0"/>
                </a:moveTo>
                <a:lnTo>
                  <a:pt x="6305931" y="0"/>
                </a:lnTo>
                <a:lnTo>
                  <a:pt x="6305931" y="8042825"/>
                </a:lnTo>
                <a:lnTo>
                  <a:pt x="0" y="8042825"/>
                </a:lnTo>
                <a:lnTo>
                  <a:pt x="0" y="0"/>
                </a:lnTo>
                <a:close/>
              </a:path>
            </a:pathLst>
          </a:custGeom>
          <a:blipFill>
            <a:blip r:embed="rId4"/>
            <a:stretch>
              <a:fillRect t="-2322"/>
            </a:stretch>
          </a:blipFill>
        </p:spPr>
        <p:txBody>
          <a:bodyPr/>
          <a:lstStyle/>
          <a:p>
            <a:endParaRPr lang="en-US"/>
          </a:p>
        </p:txBody>
      </p:sp>
      <p:sp>
        <p:nvSpPr>
          <p:cNvPr id="5" name="Freeform 5"/>
          <p:cNvSpPr/>
          <p:nvPr/>
        </p:nvSpPr>
        <p:spPr>
          <a:xfrm rot="-5400000" flipV="1">
            <a:off x="2344654" y="2083922"/>
            <a:ext cx="6305931" cy="8042824"/>
          </a:xfrm>
          <a:custGeom>
            <a:avLst/>
            <a:gdLst/>
            <a:ahLst/>
            <a:cxnLst/>
            <a:rect l="l" t="t" r="r" b="b"/>
            <a:pathLst>
              <a:path w="6305931" h="8042824">
                <a:moveTo>
                  <a:pt x="0" y="8042825"/>
                </a:moveTo>
                <a:lnTo>
                  <a:pt x="6305931" y="8042825"/>
                </a:lnTo>
                <a:lnTo>
                  <a:pt x="6305931" y="0"/>
                </a:lnTo>
                <a:lnTo>
                  <a:pt x="0" y="0"/>
                </a:lnTo>
                <a:lnTo>
                  <a:pt x="0" y="8042825"/>
                </a:lnTo>
                <a:close/>
              </a:path>
            </a:pathLst>
          </a:custGeom>
          <a:blipFill>
            <a:blip r:embed="rId4"/>
            <a:stretch>
              <a:fillRect t="-2322"/>
            </a:stretch>
          </a:blipFill>
        </p:spPr>
        <p:txBody>
          <a:bodyPr/>
          <a:lstStyle/>
          <a:p>
            <a:endParaRPr lang="en-US"/>
          </a:p>
        </p:txBody>
      </p:sp>
      <p:sp>
        <p:nvSpPr>
          <p:cNvPr id="6" name="Freeform 6"/>
          <p:cNvSpPr/>
          <p:nvPr/>
        </p:nvSpPr>
        <p:spPr>
          <a:xfrm rot="5006316">
            <a:off x="7017095" y="-1061465"/>
            <a:ext cx="3503746" cy="5077893"/>
          </a:xfrm>
          <a:custGeom>
            <a:avLst/>
            <a:gdLst/>
            <a:ahLst/>
            <a:cxnLst/>
            <a:rect l="l" t="t" r="r" b="b"/>
            <a:pathLst>
              <a:path w="3503746" h="5077893">
                <a:moveTo>
                  <a:pt x="0" y="0"/>
                </a:moveTo>
                <a:lnTo>
                  <a:pt x="3503746" y="0"/>
                </a:lnTo>
                <a:lnTo>
                  <a:pt x="3503746" y="5077893"/>
                </a:lnTo>
                <a:lnTo>
                  <a:pt x="0" y="5077893"/>
                </a:lnTo>
                <a:lnTo>
                  <a:pt x="0" y="0"/>
                </a:lnTo>
                <a:close/>
              </a:path>
            </a:pathLst>
          </a:custGeom>
          <a:blipFill>
            <a:blip r:embed="rId5"/>
            <a:stretch>
              <a:fillRect/>
            </a:stretch>
          </a:blipFill>
        </p:spPr>
        <p:txBody>
          <a:bodyPr/>
          <a:lstStyle/>
          <a:p>
            <a:endParaRPr lang="en-US"/>
          </a:p>
        </p:txBody>
      </p:sp>
      <p:sp>
        <p:nvSpPr>
          <p:cNvPr id="7" name="Freeform 7"/>
          <p:cNvSpPr/>
          <p:nvPr/>
        </p:nvSpPr>
        <p:spPr>
          <a:xfrm rot="-128213">
            <a:off x="10289445" y="-389545"/>
            <a:ext cx="10138043" cy="2217697"/>
          </a:xfrm>
          <a:custGeom>
            <a:avLst/>
            <a:gdLst/>
            <a:ahLst/>
            <a:cxnLst/>
            <a:rect l="l" t="t" r="r" b="b"/>
            <a:pathLst>
              <a:path w="10138043" h="2217697">
                <a:moveTo>
                  <a:pt x="0" y="0"/>
                </a:moveTo>
                <a:lnTo>
                  <a:pt x="10138044" y="0"/>
                </a:lnTo>
                <a:lnTo>
                  <a:pt x="10138044" y="2217697"/>
                </a:lnTo>
                <a:lnTo>
                  <a:pt x="0" y="2217697"/>
                </a:lnTo>
                <a:lnTo>
                  <a:pt x="0" y="0"/>
                </a:lnTo>
                <a:close/>
              </a:path>
            </a:pathLst>
          </a:custGeom>
          <a:blipFill>
            <a:blip r:embed="rId3"/>
            <a:stretch>
              <a:fillRect/>
            </a:stretch>
          </a:blipFill>
        </p:spPr>
        <p:txBody>
          <a:bodyPr/>
          <a:lstStyle/>
          <a:p>
            <a:endParaRPr lang="en-US"/>
          </a:p>
        </p:txBody>
      </p:sp>
      <p:sp>
        <p:nvSpPr>
          <p:cNvPr id="8" name="Freeform 8"/>
          <p:cNvSpPr/>
          <p:nvPr/>
        </p:nvSpPr>
        <p:spPr>
          <a:xfrm>
            <a:off x="1028700" y="99571"/>
            <a:ext cx="8115300" cy="2755821"/>
          </a:xfrm>
          <a:custGeom>
            <a:avLst/>
            <a:gdLst/>
            <a:ahLst/>
            <a:cxnLst/>
            <a:rect l="l" t="t" r="r" b="b"/>
            <a:pathLst>
              <a:path w="8115300" h="2755821">
                <a:moveTo>
                  <a:pt x="0" y="0"/>
                </a:moveTo>
                <a:lnTo>
                  <a:pt x="8115300" y="0"/>
                </a:lnTo>
                <a:lnTo>
                  <a:pt x="8115300" y="2755820"/>
                </a:lnTo>
                <a:lnTo>
                  <a:pt x="0" y="2755820"/>
                </a:lnTo>
                <a:lnTo>
                  <a:pt x="0" y="0"/>
                </a:lnTo>
                <a:close/>
              </a:path>
            </a:pathLst>
          </a:custGeom>
          <a:blipFill>
            <a:blip r:embed="rId6"/>
            <a:stretch>
              <a:fillRect/>
            </a:stretch>
          </a:blipFill>
        </p:spPr>
        <p:txBody>
          <a:bodyPr/>
          <a:lstStyle/>
          <a:p>
            <a:endParaRPr lang="en-US"/>
          </a:p>
        </p:txBody>
      </p:sp>
      <p:sp>
        <p:nvSpPr>
          <p:cNvPr id="9" name="Freeform 9"/>
          <p:cNvSpPr/>
          <p:nvPr/>
        </p:nvSpPr>
        <p:spPr>
          <a:xfrm rot="-10688565">
            <a:off x="8316531" y="539100"/>
            <a:ext cx="1955936" cy="2155302"/>
          </a:xfrm>
          <a:custGeom>
            <a:avLst/>
            <a:gdLst/>
            <a:ahLst/>
            <a:cxnLst/>
            <a:rect l="l" t="t" r="r" b="b"/>
            <a:pathLst>
              <a:path w="1955936" h="2155302">
                <a:moveTo>
                  <a:pt x="0" y="0"/>
                </a:moveTo>
                <a:lnTo>
                  <a:pt x="1955936" y="0"/>
                </a:lnTo>
                <a:lnTo>
                  <a:pt x="1955936" y="2155301"/>
                </a:lnTo>
                <a:lnTo>
                  <a:pt x="0" y="2155301"/>
                </a:lnTo>
                <a:lnTo>
                  <a:pt x="0" y="0"/>
                </a:lnTo>
                <a:close/>
              </a:path>
            </a:pathLst>
          </a:custGeom>
          <a:blipFill>
            <a:blip r:embed="rId7"/>
            <a:stretch>
              <a:fillRect/>
            </a:stretch>
          </a:blipFill>
        </p:spPr>
        <p:txBody>
          <a:bodyPr/>
          <a:lstStyle/>
          <a:p>
            <a:endParaRPr lang="en-US"/>
          </a:p>
        </p:txBody>
      </p:sp>
      <p:sp>
        <p:nvSpPr>
          <p:cNvPr id="10" name="Freeform 10"/>
          <p:cNvSpPr/>
          <p:nvPr/>
        </p:nvSpPr>
        <p:spPr>
          <a:xfrm>
            <a:off x="-227818" y="6882183"/>
            <a:ext cx="2953261" cy="3888002"/>
          </a:xfrm>
          <a:custGeom>
            <a:avLst/>
            <a:gdLst/>
            <a:ahLst/>
            <a:cxnLst/>
            <a:rect l="l" t="t" r="r" b="b"/>
            <a:pathLst>
              <a:path w="2953261" h="3888002">
                <a:moveTo>
                  <a:pt x="0" y="0"/>
                </a:moveTo>
                <a:lnTo>
                  <a:pt x="2953261" y="0"/>
                </a:lnTo>
                <a:lnTo>
                  <a:pt x="2953261" y="3888002"/>
                </a:lnTo>
                <a:lnTo>
                  <a:pt x="0" y="3888002"/>
                </a:lnTo>
                <a:lnTo>
                  <a:pt x="0" y="0"/>
                </a:lnTo>
                <a:close/>
              </a:path>
            </a:pathLst>
          </a:custGeom>
          <a:blipFill>
            <a:blip r:embed="rId8"/>
            <a:stretch>
              <a:fillRect/>
            </a:stretch>
          </a:blipFill>
        </p:spPr>
        <p:txBody>
          <a:bodyPr/>
          <a:lstStyle/>
          <a:p>
            <a:endParaRPr lang="en-US"/>
          </a:p>
        </p:txBody>
      </p:sp>
      <p:sp>
        <p:nvSpPr>
          <p:cNvPr id="11" name="TextBox 11"/>
          <p:cNvSpPr txBox="1"/>
          <p:nvPr/>
        </p:nvSpPr>
        <p:spPr>
          <a:xfrm>
            <a:off x="2096538" y="1033319"/>
            <a:ext cx="5739727" cy="1164550"/>
          </a:xfrm>
          <a:prstGeom prst="rect">
            <a:avLst/>
          </a:prstGeom>
        </p:spPr>
        <p:txBody>
          <a:bodyPr lIns="0" tIns="0" rIns="0" bIns="0" rtlCol="0" anchor="t">
            <a:spAutoFit/>
          </a:bodyPr>
          <a:lstStyle/>
          <a:p>
            <a:pPr algn="ctr">
              <a:lnSpc>
                <a:spcPts val="8454"/>
              </a:lnSpc>
            </a:pPr>
            <a:r>
              <a:rPr lang="en-US" sz="9498">
                <a:solidFill>
                  <a:srgbClr val="5E4840"/>
                </a:solidFill>
                <a:latin typeface="Crimson Pro Heavy"/>
              </a:rPr>
              <a:t>NỘI DUNG</a:t>
            </a:r>
          </a:p>
        </p:txBody>
      </p:sp>
      <p:sp>
        <p:nvSpPr>
          <p:cNvPr id="12" name="TextBox 12"/>
          <p:cNvSpPr txBox="1"/>
          <p:nvPr/>
        </p:nvSpPr>
        <p:spPr>
          <a:xfrm>
            <a:off x="2312475" y="3422274"/>
            <a:ext cx="13718915" cy="4436745"/>
          </a:xfrm>
          <a:prstGeom prst="rect">
            <a:avLst/>
          </a:prstGeom>
        </p:spPr>
        <p:txBody>
          <a:bodyPr lIns="0" tIns="0" rIns="0" bIns="0" rtlCol="0" anchor="t">
            <a:spAutoFit/>
          </a:bodyPr>
          <a:lstStyle/>
          <a:p>
            <a:pPr algn="just">
              <a:lnSpc>
                <a:spcPts val="5879"/>
              </a:lnSpc>
            </a:pPr>
            <a:r>
              <a:rPr lang="en-US" sz="4199" dirty="0">
                <a:solidFill>
                  <a:srgbClr val="5E4840"/>
                </a:solidFill>
                <a:latin typeface="Crimson Pro"/>
              </a:rPr>
              <a:t>     </a:t>
            </a:r>
            <a:r>
              <a:rPr lang="en-US" sz="4199" dirty="0" err="1">
                <a:solidFill>
                  <a:srgbClr val="5E4840"/>
                </a:solidFill>
                <a:latin typeface="Crimson Pro"/>
              </a:rPr>
              <a:t>Tài</a:t>
            </a:r>
            <a:r>
              <a:rPr lang="en-US" sz="4199" dirty="0">
                <a:solidFill>
                  <a:srgbClr val="5E4840"/>
                </a:solidFill>
                <a:latin typeface="Crimson Pro"/>
              </a:rPr>
              <a:t> </a:t>
            </a:r>
            <a:r>
              <a:rPr lang="en-US" sz="4199" dirty="0" err="1">
                <a:solidFill>
                  <a:srgbClr val="5E4840"/>
                </a:solidFill>
                <a:latin typeface="Crimson Pro"/>
              </a:rPr>
              <a:t>liệu</a:t>
            </a:r>
            <a:r>
              <a:rPr lang="en-US" sz="4199" dirty="0">
                <a:solidFill>
                  <a:srgbClr val="5E4840"/>
                </a:solidFill>
                <a:latin typeface="Crimson Pro"/>
              </a:rPr>
              <a:t> </a:t>
            </a:r>
            <a:r>
              <a:rPr lang="en-US" sz="4199" dirty="0" err="1">
                <a:solidFill>
                  <a:srgbClr val="5E4840"/>
                </a:solidFill>
                <a:latin typeface="Crimson Pro"/>
              </a:rPr>
              <a:t>đặc</a:t>
            </a:r>
            <a:r>
              <a:rPr lang="en-US" sz="4199" dirty="0">
                <a:solidFill>
                  <a:srgbClr val="5E4840"/>
                </a:solidFill>
                <a:latin typeface="Crimson Pro"/>
              </a:rPr>
              <a:t> tả </a:t>
            </a:r>
            <a:r>
              <a:rPr lang="en-US" sz="4199" dirty="0" err="1">
                <a:solidFill>
                  <a:srgbClr val="5E4840"/>
                </a:solidFill>
                <a:latin typeface="Crimson Pro"/>
              </a:rPr>
              <a:t>yêu</a:t>
            </a:r>
            <a:r>
              <a:rPr lang="en-US" sz="4199" dirty="0">
                <a:solidFill>
                  <a:srgbClr val="5E4840"/>
                </a:solidFill>
                <a:latin typeface="Crimson Pro"/>
              </a:rPr>
              <a:t> </a:t>
            </a:r>
            <a:r>
              <a:rPr lang="en-US" sz="4199" dirty="0" err="1">
                <a:solidFill>
                  <a:srgbClr val="5E4840"/>
                </a:solidFill>
                <a:latin typeface="Crimson Pro"/>
              </a:rPr>
              <a:t>cầu</a:t>
            </a:r>
            <a:r>
              <a:rPr lang="en-US" sz="4199" dirty="0">
                <a:solidFill>
                  <a:srgbClr val="5E4840"/>
                </a:solidFill>
                <a:latin typeface="Crimson Pro"/>
              </a:rPr>
              <a:t>: </a:t>
            </a:r>
          </a:p>
          <a:p>
            <a:pPr algn="just">
              <a:lnSpc>
                <a:spcPts val="5879"/>
              </a:lnSpc>
            </a:pPr>
            <a:r>
              <a:rPr lang="en-US" sz="4199" dirty="0">
                <a:solidFill>
                  <a:srgbClr val="5E4840"/>
                </a:solidFill>
                <a:latin typeface="Crimson Pro"/>
              </a:rPr>
              <a:t>     + </a:t>
            </a:r>
            <a:r>
              <a:rPr lang="en-US" sz="4199" dirty="0" err="1">
                <a:solidFill>
                  <a:srgbClr val="5E4840"/>
                </a:solidFill>
                <a:latin typeface="Crimson Pro"/>
              </a:rPr>
              <a:t>Mô</a:t>
            </a:r>
            <a:r>
              <a:rPr lang="en-US" sz="4199" dirty="0">
                <a:solidFill>
                  <a:srgbClr val="5E4840"/>
                </a:solidFill>
                <a:latin typeface="Crimson Pro"/>
              </a:rPr>
              <a:t> tả </a:t>
            </a:r>
            <a:r>
              <a:rPr lang="en-US" sz="4199" dirty="0" err="1">
                <a:solidFill>
                  <a:srgbClr val="5E4840"/>
                </a:solidFill>
                <a:latin typeface="Crimson Pro"/>
              </a:rPr>
              <a:t>hê</a:t>
            </a:r>
            <a:r>
              <a:rPr lang="en-US" sz="4199" dirty="0">
                <a:solidFill>
                  <a:srgbClr val="5E4840"/>
                </a:solidFill>
                <a:latin typeface="Crimson Pro"/>
              </a:rPr>
              <a:t>̣ </a:t>
            </a:r>
            <a:r>
              <a:rPr lang="en-US" sz="4199" dirty="0" err="1">
                <a:solidFill>
                  <a:srgbClr val="5E4840"/>
                </a:solidFill>
                <a:latin typeface="Crimson Pro"/>
              </a:rPr>
              <a:t>thống</a:t>
            </a:r>
            <a:r>
              <a:rPr lang="en-US" sz="4199" dirty="0">
                <a:solidFill>
                  <a:srgbClr val="5E4840"/>
                </a:solidFill>
                <a:latin typeface="Crimson Pro"/>
              </a:rPr>
              <a:t>: </a:t>
            </a:r>
            <a:r>
              <a:rPr lang="en-US" sz="4199" dirty="0" err="1">
                <a:solidFill>
                  <a:srgbClr val="5E4840"/>
                </a:solidFill>
                <a:latin typeface="Crimson Pro"/>
              </a:rPr>
              <a:t>có</a:t>
            </a:r>
            <a:r>
              <a:rPr lang="en-US" sz="4199" dirty="0">
                <a:solidFill>
                  <a:srgbClr val="5E4840"/>
                </a:solidFill>
                <a:latin typeface="Crimson Pro"/>
              </a:rPr>
              <a:t> </a:t>
            </a:r>
            <a:r>
              <a:rPr lang="en-US" sz="4199" dirty="0" err="1">
                <a:solidFill>
                  <a:srgbClr val="5E4840"/>
                </a:solidFill>
                <a:latin typeface="Crimson Pro"/>
              </a:rPr>
              <a:t>chức</a:t>
            </a:r>
            <a:r>
              <a:rPr lang="en-US" sz="4199" dirty="0">
                <a:solidFill>
                  <a:srgbClr val="5E4840"/>
                </a:solidFill>
                <a:latin typeface="Crimson Pro"/>
              </a:rPr>
              <a:t> </a:t>
            </a:r>
            <a:r>
              <a:rPr lang="en-US" sz="4199" dirty="0" err="1">
                <a:solidFill>
                  <a:srgbClr val="5E4840"/>
                </a:solidFill>
                <a:latin typeface="Crimson Pro"/>
              </a:rPr>
              <a:t>năng</a:t>
            </a:r>
            <a:r>
              <a:rPr lang="en-US" sz="4199" dirty="0">
                <a:solidFill>
                  <a:srgbClr val="5E4840"/>
                </a:solidFill>
                <a:latin typeface="Crimson Pro"/>
              </a:rPr>
              <a:t> </a:t>
            </a:r>
            <a:r>
              <a:rPr lang="en-US" sz="4199" dirty="0" err="1">
                <a:solidFill>
                  <a:srgbClr val="5E4840"/>
                </a:solidFill>
                <a:latin typeface="Crimson Pro"/>
              </a:rPr>
              <a:t>thường</a:t>
            </a:r>
            <a:r>
              <a:rPr lang="en-US" sz="4199" dirty="0">
                <a:solidFill>
                  <a:srgbClr val="5E4840"/>
                </a:solidFill>
                <a:latin typeface="Crimson Pro"/>
              </a:rPr>
              <a:t> </a:t>
            </a:r>
            <a:r>
              <a:rPr lang="en-US" sz="4199" dirty="0" err="1">
                <a:solidFill>
                  <a:srgbClr val="5E4840"/>
                </a:solidFill>
                <a:latin typeface="Crimson Pro"/>
              </a:rPr>
              <a:t>xuyên</a:t>
            </a:r>
            <a:r>
              <a:rPr lang="en-US" sz="4199" dirty="0">
                <a:solidFill>
                  <a:srgbClr val="5E4840"/>
                </a:solidFill>
                <a:latin typeface="Crimson Pro"/>
              </a:rPr>
              <a:t> </a:t>
            </a:r>
            <a:r>
              <a:rPr lang="en-US" sz="4199" dirty="0" err="1">
                <a:solidFill>
                  <a:srgbClr val="5E4840"/>
                </a:solidFill>
                <a:latin typeface="Crimson Pro"/>
              </a:rPr>
              <a:t>thông</a:t>
            </a:r>
            <a:r>
              <a:rPr lang="en-US" sz="4199" dirty="0">
                <a:solidFill>
                  <a:srgbClr val="5E4840"/>
                </a:solidFill>
                <a:latin typeface="Crimson Pro"/>
              </a:rPr>
              <a:t> </a:t>
            </a:r>
            <a:r>
              <a:rPr lang="en-US" sz="4199" dirty="0" err="1">
                <a:solidFill>
                  <a:srgbClr val="5E4840"/>
                </a:solidFill>
                <a:latin typeface="Crimson Pro"/>
              </a:rPr>
              <a:t>báo</a:t>
            </a:r>
            <a:r>
              <a:rPr lang="en-US" sz="4199" dirty="0">
                <a:solidFill>
                  <a:srgbClr val="5E4840"/>
                </a:solidFill>
                <a:latin typeface="Crimson Pro"/>
              </a:rPr>
              <a:t> </a:t>
            </a:r>
            <a:r>
              <a:rPr lang="en-US" sz="4199" dirty="0" err="1">
                <a:solidFill>
                  <a:srgbClr val="5E4840"/>
                </a:solidFill>
                <a:latin typeface="Crimson Pro"/>
              </a:rPr>
              <a:t>cho</a:t>
            </a:r>
            <a:r>
              <a:rPr lang="en-US" sz="4199" dirty="0">
                <a:solidFill>
                  <a:srgbClr val="5E4840"/>
                </a:solidFill>
                <a:latin typeface="Crimson Pro"/>
              </a:rPr>
              <a:t> ban </a:t>
            </a:r>
            <a:r>
              <a:rPr lang="en-US" sz="4199" dirty="0" err="1">
                <a:solidFill>
                  <a:srgbClr val="5E4840"/>
                </a:solidFill>
                <a:latin typeface="Crimson Pro"/>
              </a:rPr>
              <a:t>giám</a:t>
            </a:r>
            <a:r>
              <a:rPr lang="en-US" sz="4199" dirty="0">
                <a:solidFill>
                  <a:srgbClr val="5E4840"/>
                </a:solidFill>
                <a:latin typeface="Crimson Pro"/>
              </a:rPr>
              <a:t> </a:t>
            </a:r>
            <a:r>
              <a:rPr lang="en-US" sz="4199" dirty="0" err="1">
                <a:solidFill>
                  <a:srgbClr val="5E4840"/>
                </a:solidFill>
                <a:latin typeface="Crimson Pro"/>
              </a:rPr>
              <a:t>đốc</a:t>
            </a:r>
            <a:r>
              <a:rPr lang="en-US" sz="4199" dirty="0">
                <a:solidFill>
                  <a:srgbClr val="5E4840"/>
                </a:solidFill>
                <a:latin typeface="Crimson Pro"/>
              </a:rPr>
              <a:t> </a:t>
            </a:r>
            <a:r>
              <a:rPr lang="en-US" sz="4199" dirty="0" err="1">
                <a:solidFill>
                  <a:srgbClr val="5E4840"/>
                </a:solidFill>
                <a:latin typeface="Crimson Pro"/>
              </a:rPr>
              <a:t>về</a:t>
            </a:r>
            <a:r>
              <a:rPr lang="en-US" sz="4199" dirty="0">
                <a:solidFill>
                  <a:srgbClr val="5E4840"/>
                </a:solidFill>
                <a:latin typeface="Crimson Pro"/>
              </a:rPr>
              <a:t> </a:t>
            </a:r>
            <a:r>
              <a:rPr lang="en-US" sz="4199" dirty="0" err="1">
                <a:solidFill>
                  <a:srgbClr val="5E4840"/>
                </a:solidFill>
                <a:latin typeface="Crimson Pro"/>
              </a:rPr>
              <a:t>các</a:t>
            </a:r>
            <a:r>
              <a:rPr lang="en-US" sz="4199" dirty="0">
                <a:solidFill>
                  <a:srgbClr val="5E4840"/>
                </a:solidFill>
                <a:latin typeface="Crimson Pro"/>
              </a:rPr>
              <a:t> </a:t>
            </a:r>
            <a:r>
              <a:rPr lang="en-US" sz="4199" dirty="0" err="1">
                <a:solidFill>
                  <a:srgbClr val="5E4840"/>
                </a:solidFill>
                <a:latin typeface="Crimson Pro"/>
              </a:rPr>
              <a:t>công</a:t>
            </a:r>
            <a:r>
              <a:rPr lang="en-US" sz="4199" dirty="0">
                <a:solidFill>
                  <a:srgbClr val="5E4840"/>
                </a:solidFill>
                <a:latin typeface="Crimson Pro"/>
              </a:rPr>
              <a:t> </a:t>
            </a:r>
            <a:r>
              <a:rPr lang="en-US" sz="4199" dirty="0" err="1">
                <a:solidFill>
                  <a:srgbClr val="5E4840"/>
                </a:solidFill>
                <a:latin typeface="Crimson Pro"/>
              </a:rPr>
              <a:t>tác</a:t>
            </a:r>
            <a:r>
              <a:rPr lang="en-US" sz="4199" dirty="0">
                <a:solidFill>
                  <a:srgbClr val="5E4840"/>
                </a:solidFill>
                <a:latin typeface="Crimson Pro"/>
              </a:rPr>
              <a:t>: </a:t>
            </a:r>
            <a:r>
              <a:rPr lang="en-US" sz="4199" dirty="0" err="1">
                <a:solidFill>
                  <a:srgbClr val="5E4840"/>
                </a:solidFill>
                <a:latin typeface="Crimson Pro"/>
              </a:rPr>
              <a:t>tiền</a:t>
            </a:r>
            <a:r>
              <a:rPr lang="en-US" sz="4199" dirty="0">
                <a:solidFill>
                  <a:srgbClr val="5E4840"/>
                </a:solidFill>
                <a:latin typeface="Crimson Pro"/>
              </a:rPr>
              <a:t> </a:t>
            </a:r>
            <a:r>
              <a:rPr lang="en-US" sz="4199" dirty="0" err="1">
                <a:solidFill>
                  <a:srgbClr val="5E4840"/>
                </a:solidFill>
                <a:latin typeface="Crimson Pro"/>
              </a:rPr>
              <a:t>lương</a:t>
            </a:r>
            <a:r>
              <a:rPr lang="en-US" sz="4199" dirty="0">
                <a:solidFill>
                  <a:srgbClr val="5E4840"/>
                </a:solidFill>
                <a:latin typeface="Crimson Pro"/>
              </a:rPr>
              <a:t>, </a:t>
            </a:r>
            <a:r>
              <a:rPr lang="en-US" sz="4199" dirty="0" err="1">
                <a:solidFill>
                  <a:srgbClr val="5E4840"/>
                </a:solidFill>
                <a:latin typeface="Crimson Pro"/>
              </a:rPr>
              <a:t>chấm</a:t>
            </a:r>
            <a:r>
              <a:rPr lang="en-US" sz="4199" dirty="0">
                <a:solidFill>
                  <a:srgbClr val="5E4840"/>
                </a:solidFill>
                <a:latin typeface="Crimson Pro"/>
              </a:rPr>
              <a:t> </a:t>
            </a:r>
            <a:r>
              <a:rPr lang="en-US" sz="4199" dirty="0" err="1">
                <a:solidFill>
                  <a:srgbClr val="5E4840"/>
                </a:solidFill>
                <a:latin typeface="Crimson Pro"/>
              </a:rPr>
              <a:t>công</a:t>
            </a:r>
            <a:r>
              <a:rPr lang="en-US" sz="4199" dirty="0">
                <a:solidFill>
                  <a:srgbClr val="5E4840"/>
                </a:solidFill>
                <a:latin typeface="Crimson Pro"/>
              </a:rPr>
              <a:t>...  </a:t>
            </a:r>
          </a:p>
          <a:p>
            <a:pPr algn="just">
              <a:lnSpc>
                <a:spcPts val="5879"/>
              </a:lnSpc>
            </a:pPr>
            <a:r>
              <a:rPr lang="en-US" sz="4199" dirty="0">
                <a:solidFill>
                  <a:srgbClr val="5E4840"/>
                </a:solidFill>
                <a:latin typeface="Crimson Pro"/>
              </a:rPr>
              <a:t>     + Giao </a:t>
            </a:r>
            <a:r>
              <a:rPr lang="en-US" sz="4199" dirty="0" err="1">
                <a:solidFill>
                  <a:srgbClr val="5E4840"/>
                </a:solidFill>
                <a:latin typeface="Crimson Pro"/>
              </a:rPr>
              <a:t>diện</a:t>
            </a:r>
            <a:r>
              <a:rPr lang="en-US" sz="4199" dirty="0">
                <a:solidFill>
                  <a:srgbClr val="5E4840"/>
                </a:solidFill>
                <a:latin typeface="Crimson Pro"/>
              </a:rPr>
              <a:t>: </a:t>
            </a:r>
            <a:r>
              <a:rPr lang="en-US" sz="4199" dirty="0" err="1">
                <a:solidFill>
                  <a:srgbClr val="5E4840"/>
                </a:solidFill>
                <a:latin typeface="Crimson Pro"/>
              </a:rPr>
              <a:t>gồm</a:t>
            </a:r>
            <a:r>
              <a:rPr lang="en-US" sz="4199" dirty="0">
                <a:solidFill>
                  <a:srgbClr val="5E4840"/>
                </a:solidFill>
                <a:latin typeface="Crimson Pro"/>
              </a:rPr>
              <a:t> 4 </a:t>
            </a:r>
            <a:r>
              <a:rPr lang="en-US" sz="4199" dirty="0" err="1">
                <a:solidFill>
                  <a:srgbClr val="5E4840"/>
                </a:solidFill>
                <a:latin typeface="Crimson Pro"/>
              </a:rPr>
              <a:t>màn</a:t>
            </a:r>
            <a:r>
              <a:rPr lang="en-US" sz="4199" dirty="0">
                <a:solidFill>
                  <a:srgbClr val="5E4840"/>
                </a:solidFill>
                <a:latin typeface="Crimson Pro"/>
              </a:rPr>
              <a:t> </a:t>
            </a:r>
            <a:r>
              <a:rPr lang="en-US" sz="4199" dirty="0" err="1">
                <a:solidFill>
                  <a:srgbClr val="5E4840"/>
                </a:solidFill>
                <a:latin typeface="Crimson Pro"/>
              </a:rPr>
              <a:t>hình</a:t>
            </a:r>
            <a:r>
              <a:rPr lang="en-US" sz="4199" dirty="0">
                <a:solidFill>
                  <a:srgbClr val="5E4840"/>
                </a:solidFill>
                <a:latin typeface="Crimson Pro"/>
              </a:rPr>
              <a:t> </a:t>
            </a:r>
            <a:r>
              <a:rPr lang="en-US" sz="4199" dirty="0" err="1">
                <a:solidFill>
                  <a:srgbClr val="5E4840"/>
                </a:solidFill>
                <a:latin typeface="Crimson Pro"/>
              </a:rPr>
              <a:t>hiển</a:t>
            </a:r>
            <a:r>
              <a:rPr lang="en-US" sz="4199" dirty="0">
                <a:solidFill>
                  <a:srgbClr val="5E4840"/>
                </a:solidFill>
                <a:latin typeface="Crimson Pro"/>
              </a:rPr>
              <a:t> </a:t>
            </a:r>
            <a:r>
              <a:rPr lang="en-US" sz="4199" dirty="0" err="1">
                <a:solidFill>
                  <a:srgbClr val="5E4840"/>
                </a:solidFill>
                <a:latin typeface="Crimson Pro"/>
              </a:rPr>
              <a:t>thi</a:t>
            </a:r>
            <a:r>
              <a:rPr lang="en-US" sz="4199" dirty="0">
                <a:solidFill>
                  <a:srgbClr val="5E4840"/>
                </a:solidFill>
                <a:latin typeface="Crimson Pro"/>
              </a:rPr>
              <a:t>̣ </a:t>
            </a:r>
            <a:r>
              <a:rPr lang="en-US" sz="4199" dirty="0" err="1">
                <a:solidFill>
                  <a:srgbClr val="5E4840"/>
                </a:solidFill>
                <a:latin typeface="Crimson Pro"/>
              </a:rPr>
              <a:t>chính</a:t>
            </a:r>
            <a:endParaRPr lang="en-US" sz="4199" dirty="0">
              <a:solidFill>
                <a:srgbClr val="5E4840"/>
              </a:solidFill>
              <a:latin typeface="Crimson Pro"/>
            </a:endParaRPr>
          </a:p>
          <a:p>
            <a:pPr algn="just">
              <a:lnSpc>
                <a:spcPts val="5879"/>
              </a:lnSpc>
            </a:pPr>
            <a:r>
              <a:rPr lang="en-US" sz="4199" dirty="0">
                <a:solidFill>
                  <a:srgbClr val="5E4840"/>
                </a:solidFill>
                <a:latin typeface="Crimson Pro"/>
              </a:rPr>
              <a:t>   </a:t>
            </a:r>
            <a:r>
              <a:rPr lang="vi-VN" sz="4199" dirty="0">
                <a:solidFill>
                  <a:srgbClr val="5E4840"/>
                </a:solidFill>
                <a:latin typeface="Crimson Pro"/>
              </a:rPr>
              <a:t>  </a:t>
            </a:r>
            <a:r>
              <a:rPr lang="en-US" sz="4199" dirty="0">
                <a:solidFill>
                  <a:srgbClr val="5E4840"/>
                </a:solidFill>
                <a:latin typeface="Crimson Pro"/>
              </a:rPr>
              <a:t>+ </a:t>
            </a:r>
            <a:r>
              <a:rPr lang="en-US" sz="4199" dirty="0" err="1">
                <a:solidFill>
                  <a:srgbClr val="5E4840"/>
                </a:solidFill>
                <a:latin typeface="Crimson Pro"/>
              </a:rPr>
              <a:t>Chức</a:t>
            </a:r>
            <a:r>
              <a:rPr lang="en-US" sz="4199" dirty="0">
                <a:solidFill>
                  <a:srgbClr val="5E4840"/>
                </a:solidFill>
                <a:latin typeface="Crimson Pro"/>
              </a:rPr>
              <a:t> </a:t>
            </a:r>
            <a:r>
              <a:rPr lang="en-US" sz="4199" dirty="0" err="1">
                <a:solidFill>
                  <a:srgbClr val="5E4840"/>
                </a:solidFill>
                <a:latin typeface="Crimson Pro"/>
              </a:rPr>
              <a:t>năng</a:t>
            </a:r>
            <a:r>
              <a:rPr lang="en-US" sz="4199" dirty="0">
                <a:solidFill>
                  <a:srgbClr val="5E4840"/>
                </a:solidFill>
                <a:latin typeface="Crimson Pro"/>
              </a:rPr>
              <a:t> </a:t>
            </a:r>
            <a:r>
              <a:rPr lang="en-US" sz="4199" dirty="0" err="1">
                <a:solidFill>
                  <a:srgbClr val="5E4840"/>
                </a:solidFill>
                <a:latin typeface="Crimson Pro"/>
              </a:rPr>
              <a:t>của</a:t>
            </a:r>
            <a:r>
              <a:rPr lang="en-US" sz="4199" dirty="0">
                <a:solidFill>
                  <a:srgbClr val="5E4840"/>
                </a:solidFill>
                <a:latin typeface="Crimson Pro"/>
              </a:rPr>
              <a:t> </a:t>
            </a:r>
            <a:r>
              <a:rPr lang="en-US" sz="4199" dirty="0" err="1">
                <a:solidFill>
                  <a:srgbClr val="5E4840"/>
                </a:solidFill>
                <a:latin typeface="Crimson Pro"/>
              </a:rPr>
              <a:t>hê</a:t>
            </a:r>
            <a:r>
              <a:rPr lang="en-US" sz="4199" dirty="0">
                <a:solidFill>
                  <a:srgbClr val="5E4840"/>
                </a:solidFill>
                <a:latin typeface="Crimson Pro"/>
              </a:rPr>
              <a:t>̣ </a:t>
            </a:r>
            <a:r>
              <a:rPr lang="en-US" sz="4199" dirty="0" err="1">
                <a:solidFill>
                  <a:srgbClr val="5E4840"/>
                </a:solidFill>
                <a:latin typeface="Crimson Pro"/>
              </a:rPr>
              <a:t>thống</a:t>
            </a:r>
            <a:r>
              <a:rPr lang="en-US" sz="4199" dirty="0">
                <a:solidFill>
                  <a:srgbClr val="5E4840"/>
                </a:solidFill>
                <a:latin typeface="Crimson Pro"/>
              </a:rPr>
              <a:t>: </a:t>
            </a:r>
            <a:r>
              <a:rPr lang="en-US" sz="4199" dirty="0" err="1">
                <a:solidFill>
                  <a:srgbClr val="5E4840"/>
                </a:solidFill>
                <a:latin typeface="Crimson Pro"/>
              </a:rPr>
              <a:t>Người</a:t>
            </a:r>
            <a:r>
              <a:rPr lang="en-US" sz="4199" dirty="0">
                <a:solidFill>
                  <a:srgbClr val="5E4840"/>
                </a:solidFill>
                <a:latin typeface="Crimson Pro"/>
              </a:rPr>
              <a:t> </a:t>
            </a:r>
            <a:r>
              <a:rPr lang="en-US" sz="4199" dirty="0" err="1">
                <a:solidFill>
                  <a:srgbClr val="5E4840"/>
                </a:solidFill>
                <a:latin typeface="Crimson Pro"/>
              </a:rPr>
              <a:t>dùng</a:t>
            </a:r>
            <a:r>
              <a:rPr lang="en-US" sz="4199" dirty="0">
                <a:solidFill>
                  <a:srgbClr val="5E4840"/>
                </a:solidFill>
                <a:latin typeface="Crimson Pro"/>
              </a:rPr>
              <a:t>, </a:t>
            </a:r>
            <a:r>
              <a:rPr lang="en-US" sz="4199" dirty="0" err="1">
                <a:solidFill>
                  <a:srgbClr val="5E4840"/>
                </a:solidFill>
                <a:latin typeface="Crimson Pro"/>
              </a:rPr>
              <a:t>Kế</a:t>
            </a:r>
            <a:r>
              <a:rPr lang="en-US" sz="4199" dirty="0">
                <a:solidFill>
                  <a:srgbClr val="5E4840"/>
                </a:solidFill>
                <a:latin typeface="Crimson Pro"/>
              </a:rPr>
              <a:t> </a:t>
            </a:r>
            <a:r>
              <a:rPr lang="en-US" sz="4199" dirty="0" err="1">
                <a:solidFill>
                  <a:srgbClr val="5E4840"/>
                </a:solidFill>
                <a:latin typeface="Crimson Pro"/>
              </a:rPr>
              <a:t>toán</a:t>
            </a:r>
            <a:r>
              <a:rPr lang="en-US" sz="4199" dirty="0">
                <a:solidFill>
                  <a:srgbClr val="5E4840"/>
                </a:solidFill>
                <a:latin typeface="Crimson Pro"/>
              </a:rPr>
              <a:t>, </a:t>
            </a:r>
            <a:r>
              <a:rPr lang="en-US" sz="4199" dirty="0" err="1">
                <a:solidFill>
                  <a:srgbClr val="5E4840"/>
                </a:solidFill>
                <a:latin typeface="Crimson Pro"/>
              </a:rPr>
              <a:t>Nhân</a:t>
            </a:r>
            <a:r>
              <a:rPr lang="en-US" sz="4199" dirty="0">
                <a:solidFill>
                  <a:srgbClr val="5E4840"/>
                </a:solidFill>
                <a:latin typeface="Crimson Pro"/>
              </a:rPr>
              <a:t> </a:t>
            </a:r>
            <a:r>
              <a:rPr lang="en-US" sz="4199" dirty="0" err="1">
                <a:solidFill>
                  <a:srgbClr val="5E4840"/>
                </a:solidFill>
                <a:latin typeface="Crimson Pro"/>
              </a:rPr>
              <a:t>sự</a:t>
            </a:r>
            <a:r>
              <a:rPr lang="en-US" sz="4199" dirty="0">
                <a:solidFill>
                  <a:srgbClr val="5E4840"/>
                </a:solidFill>
                <a:latin typeface="Crimson Pro"/>
              </a:rPr>
              <a:t>, </a:t>
            </a:r>
            <a:r>
              <a:rPr lang="en-US" sz="4199" dirty="0" err="1">
                <a:solidFill>
                  <a:srgbClr val="5E4840"/>
                </a:solidFill>
                <a:latin typeface="Crimson Pro"/>
              </a:rPr>
              <a:t>Giám</a:t>
            </a:r>
            <a:r>
              <a:rPr lang="en-US" sz="4199" dirty="0">
                <a:solidFill>
                  <a:srgbClr val="5E4840"/>
                </a:solidFill>
                <a:latin typeface="Crimson Pro"/>
              </a:rPr>
              <a:t> </a:t>
            </a:r>
            <a:r>
              <a:rPr lang="en-US" sz="4199" dirty="0" err="1">
                <a:solidFill>
                  <a:srgbClr val="5E4840"/>
                </a:solidFill>
                <a:latin typeface="Crimson Pro"/>
              </a:rPr>
              <a:t>đốc</a:t>
            </a:r>
            <a:r>
              <a:rPr lang="en-US" sz="4199" dirty="0">
                <a:solidFill>
                  <a:srgbClr val="5E4840"/>
                </a:solidFill>
                <a:latin typeface="Crimson Pro"/>
              </a:rPr>
              <a:t>, </a:t>
            </a:r>
            <a:r>
              <a:rPr lang="en-US" sz="4199" dirty="0" err="1">
                <a:solidFill>
                  <a:srgbClr val="5E4840"/>
                </a:solidFill>
                <a:latin typeface="Crimson Pro"/>
              </a:rPr>
              <a:t>Quản</a:t>
            </a:r>
            <a:r>
              <a:rPr lang="en-US" sz="4199" dirty="0">
                <a:solidFill>
                  <a:srgbClr val="5E4840"/>
                </a:solidFill>
                <a:latin typeface="Crimson Pro"/>
              </a:rPr>
              <a:t> </a:t>
            </a:r>
            <a:r>
              <a:rPr lang="en-US" sz="4199" dirty="0" err="1">
                <a:solidFill>
                  <a:srgbClr val="5E4840"/>
                </a:solidFill>
                <a:latin typeface="Crimson Pro"/>
              </a:rPr>
              <a:t>trị</a:t>
            </a:r>
            <a:r>
              <a:rPr lang="en-US" sz="4199" dirty="0">
                <a:solidFill>
                  <a:srgbClr val="5E4840"/>
                </a:solidFill>
                <a:latin typeface="Crimson Pro"/>
              </a:rPr>
              <a:t> </a:t>
            </a:r>
            <a:r>
              <a:rPr lang="en-US" sz="4199" dirty="0" err="1">
                <a:solidFill>
                  <a:srgbClr val="5E4840"/>
                </a:solidFill>
                <a:latin typeface="Crimson Pro"/>
              </a:rPr>
              <a:t>viên</a:t>
            </a:r>
            <a:endParaRPr lang="en-US" sz="4199" dirty="0">
              <a:solidFill>
                <a:srgbClr val="5E4840"/>
              </a:solidFill>
              <a:latin typeface="Crimson Pro"/>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61</TotalTime>
  <Words>541</Words>
  <Application>Microsoft Office PowerPoint</Application>
  <PresentationFormat>Custom</PresentationFormat>
  <Paragraphs>55</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Crimson Pro Bold</vt:lpstr>
      <vt:lpstr>Crimson Pro</vt:lpstr>
      <vt:lpstr>Crimson Pro Bold Italics</vt:lpstr>
      <vt:lpstr>Arial</vt:lpstr>
      <vt:lpstr>Calibri</vt:lpstr>
      <vt:lpstr>Crimson Pro Heavy</vt:lpstr>
      <vt:lpstr>Aptos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LẬP TRÌNH JAVA</dc:title>
  <cp:lastModifiedBy>Alee.Van2812 ~</cp:lastModifiedBy>
  <cp:revision>12</cp:revision>
  <dcterms:created xsi:type="dcterms:W3CDTF">2006-08-16T00:00:00Z</dcterms:created>
  <dcterms:modified xsi:type="dcterms:W3CDTF">2024-05-05T11:27:57Z</dcterms:modified>
  <dc:identifier>DAF9onM_47s</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2024-05-05T04:14:21Z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a1280d2b-56d5-4998-b76d-4c6d89485fda</vt:lpwstr>
  </property>
  <property fmtid="{D5CDD505-2E9C-101B-9397-08002B2CF9AE}" pid="7" name="MSIP_Label_defa4170-0d19-0005-0004-bc88714345d2_ActionId">
    <vt:lpwstr>8c324163-931d-4fd0-b680-8a3d079e300b</vt:lpwstr>
  </property>
  <property fmtid="{D5CDD505-2E9C-101B-9397-08002B2CF9AE}" pid="8" name="MSIP_Label_defa4170-0d19-0005-0004-bc88714345d2_ContentBits">
    <vt:lpwstr>0</vt:lpwstr>
  </property>
</Properties>
</file>

<file path=docProps/thumbnail.jpeg>
</file>